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94" r:id="rId3"/>
    <p:sldId id="301" r:id="rId4"/>
    <p:sldId id="295" r:id="rId5"/>
    <p:sldId id="296" r:id="rId6"/>
    <p:sldId id="297" r:id="rId7"/>
    <p:sldId id="298" r:id="rId8"/>
    <p:sldId id="299" r:id="rId9"/>
    <p:sldId id="300" r:id="rId10"/>
    <p:sldId id="25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40954-F70E-4048-8263-00BAFC205D11}" type="datetimeFigureOut">
              <a:rPr lang="en-US" smtClean="0"/>
              <a:t>12/13/2022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326B11-CD67-4939-8710-32D3DE860F08}" type="slidenum">
              <a:rPr lang="en-US" smtClean="0"/>
              <a:t>‹#›</a:t>
            </a:fld>
            <a:endParaRPr lang="en-US"/>
          </a:p>
        </p:txBody>
      </p:sp>
    </p:spTree>
    <p:extLst>
      <p:ext uri="{BB962C8B-B14F-4D97-AF65-F5344CB8AC3E}">
        <p14:creationId xmlns:p14="http://schemas.microsoft.com/office/powerpoint/2010/main" val="3928574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BE51F0-BBA1-4F63-948E-2179DCFD773D}"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2781325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BE51F0-BBA1-4F63-948E-2179DCFD773D}"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3835502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BE51F0-BBA1-4F63-948E-2179DCFD773D}"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4C43EC-87DE-43D3-B41E-A5ED5209687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54998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1BE51F0-BBA1-4F63-948E-2179DCFD773D}"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1457377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1BE51F0-BBA1-4F63-948E-2179DCFD773D}"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4C43EC-87DE-43D3-B41E-A5ED5209687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32375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1BE51F0-BBA1-4F63-948E-2179DCFD773D}"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21868606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E51F0-BBA1-4F63-948E-2179DCFD773D}"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2714515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E51F0-BBA1-4F63-948E-2179DCFD773D}"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201759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E51F0-BBA1-4F63-948E-2179DCFD773D}"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2835828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BE51F0-BBA1-4F63-948E-2179DCFD773D}"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2814315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BE51F0-BBA1-4F63-948E-2179DCFD773D}"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1106034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BE51F0-BBA1-4F63-948E-2179DCFD773D}" type="datetimeFigureOut">
              <a:rPr lang="en-US" smtClean="0"/>
              <a:t>12/13/2022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253188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BE51F0-BBA1-4F63-948E-2179DCFD773D}" type="datetimeFigureOut">
              <a:rPr lang="en-US" smtClean="0"/>
              <a:t>12/13/2022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230915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BE51F0-BBA1-4F63-948E-2179DCFD773D}" type="datetimeFigureOut">
              <a:rPr lang="en-US" smtClean="0"/>
              <a:t>12/13/2022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1275296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BE51F0-BBA1-4F63-948E-2179DCFD773D}"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1485637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BE51F0-BBA1-4F63-948E-2179DCFD773D}"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4C43EC-87DE-43D3-B41E-A5ED52096878}" type="slidenum">
              <a:rPr lang="en-US" smtClean="0"/>
              <a:t>‹#›</a:t>
            </a:fld>
            <a:endParaRPr lang="en-US"/>
          </a:p>
        </p:txBody>
      </p:sp>
    </p:spTree>
    <p:extLst>
      <p:ext uri="{BB962C8B-B14F-4D97-AF65-F5344CB8AC3E}">
        <p14:creationId xmlns:p14="http://schemas.microsoft.com/office/powerpoint/2010/main" val="2583874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1BE51F0-BBA1-4F63-948E-2179DCFD773D}" type="datetimeFigureOut">
              <a:rPr lang="en-US" smtClean="0"/>
              <a:t>12/13/2022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04C43EC-87DE-43D3-B41E-A5ED52096878}" type="slidenum">
              <a:rPr lang="en-US" smtClean="0"/>
              <a:t>‹#›</a:t>
            </a:fld>
            <a:endParaRPr lang="en-US"/>
          </a:p>
        </p:txBody>
      </p:sp>
    </p:spTree>
    <p:extLst>
      <p:ext uri="{BB962C8B-B14F-4D97-AF65-F5344CB8AC3E}">
        <p14:creationId xmlns:p14="http://schemas.microsoft.com/office/powerpoint/2010/main" val="14865344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greatriversunitedway.org/our-work/community-needs-assessme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1819F9-8CAC-4A6C-8F06-0482027F9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E0CFA4-BA4D-4D7F-BE91-10EED743FD5A}"/>
              </a:ext>
            </a:extLst>
          </p:cNvPr>
          <p:cNvSpPr>
            <a:spLocks noGrp="1"/>
          </p:cNvSpPr>
          <p:nvPr>
            <p:ph type="ctrTitle"/>
          </p:nvPr>
        </p:nvSpPr>
        <p:spPr>
          <a:xfrm>
            <a:off x="3373062" y="1864865"/>
            <a:ext cx="8131550" cy="2262781"/>
          </a:xfrm>
        </p:spPr>
        <p:txBody>
          <a:bodyPr>
            <a:normAutofit/>
          </a:bodyPr>
          <a:lstStyle/>
          <a:p>
            <a:r>
              <a:rPr lang="en-US"/>
              <a:t>Community Health </a:t>
            </a:r>
            <a:br>
              <a:rPr lang="en-US"/>
            </a:br>
            <a:r>
              <a:rPr lang="en-US"/>
              <a:t>Improvement Plan</a:t>
            </a:r>
          </a:p>
        </p:txBody>
      </p:sp>
      <p:sp>
        <p:nvSpPr>
          <p:cNvPr id="3" name="Subtitle 2">
            <a:extLst>
              <a:ext uri="{FF2B5EF4-FFF2-40B4-BE49-F238E27FC236}">
                <a16:creationId xmlns:a16="http://schemas.microsoft.com/office/drawing/2014/main" id="{D2628DA5-74B3-43C7-BDF0-7FC574B7E06D}"/>
              </a:ext>
            </a:extLst>
          </p:cNvPr>
          <p:cNvSpPr>
            <a:spLocks noGrp="1"/>
          </p:cNvSpPr>
          <p:nvPr>
            <p:ph type="subTitle" idx="1"/>
          </p:nvPr>
        </p:nvSpPr>
        <p:spPr>
          <a:xfrm>
            <a:off x="3373062" y="4127644"/>
            <a:ext cx="8131550" cy="1126283"/>
          </a:xfrm>
        </p:spPr>
        <p:txBody>
          <a:bodyPr>
            <a:normAutofit/>
          </a:bodyPr>
          <a:lstStyle/>
          <a:p>
            <a:r>
              <a:rPr lang="en-US"/>
              <a:t>Gundersen Tri-County &amp; Clinics</a:t>
            </a:r>
          </a:p>
          <a:p>
            <a:r>
              <a:rPr lang="en-US"/>
              <a:t>2022-2025</a:t>
            </a:r>
          </a:p>
        </p:txBody>
      </p:sp>
      <p:sp>
        <p:nvSpPr>
          <p:cNvPr id="10" name="Rectangle 9">
            <a:extLst>
              <a:ext uri="{FF2B5EF4-FFF2-40B4-BE49-F238E27FC236}">
                <a16:creationId xmlns:a16="http://schemas.microsoft.com/office/drawing/2014/main" id="{4A98CC08-AEC2-4E8F-8F52-0F5C6372D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D1545E6-EB3C-4478-A661-A2CA963F12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B2E5B960-0C5D-4F77-8E9F-9F3D883D8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258E44FC-92AD-43A0-BB05-DB268C82D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C63D3083-A56C-4199-8DE0-63C8BE9EDF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C7CD3581-635D-438F-A64F-68404E7AE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AD6904C0-211C-41A2-BDB8-3B07C90BBB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B0837DA6-CAF9-4E78-A39E-6358EDE2B1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0A99DD7D-3AB3-471E-842F-8AFEA09D07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9C70B0D4-92FE-478F-86BD-93BA2C4DF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C9156BE6-11D4-4696-9E3F-C325BFAC81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4E667226-1D20-4A9D-BBE3-AC17EA436F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2F87E3B6-5202-4434-9B26-42B46774F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AEA5E85F-F1F4-40E4-A62C-95324F674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40A75861-F6C5-44A9-B161-B03701CBDE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2EE642D-4F69-47C0-99BA-CE43503573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26178CE4-DA2D-46EA-AB8D-341C5AC563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698E9F53-8381-4FA5-A510-846925D242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B13CE284-F21E-411B-BB8E-9C03B853C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23DF4578-4703-437C-A797-2A2D0CEE5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F878F330-AF64-4F8F-88FD-A4A408D6D3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AC9B00BF-4FB7-42FA-BBBD-7DB54ED3F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BD3D64CA-2AAD-4609-8DAA-3EAD4609A6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C669E05A-8550-4E91-B29E-E1912228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F8C1FD53-1E8F-46CA-BC2D-FCEC4DAE0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CC97A31F-CFDE-4EA3-98F1-13FDD16702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9E1540E7-E6C3-4907-B70A-B17568365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1310EFE2-B91D-47E7-B117-C2A802800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Tree>
    <p:extLst>
      <p:ext uri="{BB962C8B-B14F-4D97-AF65-F5344CB8AC3E}">
        <p14:creationId xmlns:p14="http://schemas.microsoft.com/office/powerpoint/2010/main" val="118039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23FEF-CB78-408A-9B6F-920F9BBF09F0}"/>
              </a:ext>
            </a:extLst>
          </p:cNvPr>
          <p:cNvSpPr>
            <a:spLocks noGrp="1"/>
          </p:cNvSpPr>
          <p:nvPr>
            <p:ph type="title"/>
          </p:nvPr>
        </p:nvSpPr>
        <p:spPr/>
        <p:txBody>
          <a:bodyPr/>
          <a:lstStyle/>
          <a:p>
            <a:r>
              <a:rPr lang="en-US" dirty="0"/>
              <a:t>2021 Compass Now Link</a:t>
            </a:r>
          </a:p>
        </p:txBody>
      </p:sp>
      <p:sp>
        <p:nvSpPr>
          <p:cNvPr id="3" name="Content Placeholder 2">
            <a:extLst>
              <a:ext uri="{FF2B5EF4-FFF2-40B4-BE49-F238E27FC236}">
                <a16:creationId xmlns:a16="http://schemas.microsoft.com/office/drawing/2014/main" id="{1C07DB8C-ABEE-4488-8294-E3FBAF56B2F6}"/>
              </a:ext>
            </a:extLst>
          </p:cNvPr>
          <p:cNvSpPr>
            <a:spLocks noGrp="1"/>
          </p:cNvSpPr>
          <p:nvPr>
            <p:ph idx="1"/>
          </p:nvPr>
        </p:nvSpPr>
        <p:spPr/>
        <p:txBody>
          <a:bodyPr/>
          <a:lstStyle/>
          <a:p>
            <a:endParaRPr lang="en-US" dirty="0"/>
          </a:p>
          <a:p>
            <a:r>
              <a:rPr lang="en-US" dirty="0">
                <a:hlinkClick r:id="rId2"/>
              </a:rPr>
              <a:t>https://www.greatriversunitedway.org/our-work/community-needs-assessment/</a:t>
            </a:r>
            <a:endParaRPr lang="en-US" dirty="0"/>
          </a:p>
          <a:p>
            <a:r>
              <a:rPr lang="en-US" dirty="0"/>
              <a:t>If you or a loved one are in need of resources, 211 is a great place to start. Great Rivers 211 is our local 211 resource. Simply dial 2-1-1, or call toll free: (800) 362-8255. The National Suicide Prevention Lifeline can be reached at (800) 273-8255. To receive support via text, text HOPELINE to 741741.</a:t>
            </a:r>
          </a:p>
        </p:txBody>
      </p:sp>
    </p:spTree>
    <p:extLst>
      <p:ext uri="{BB962C8B-B14F-4D97-AF65-F5344CB8AC3E}">
        <p14:creationId xmlns:p14="http://schemas.microsoft.com/office/powerpoint/2010/main" val="4157017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491AB-4CB5-4BFC-B7F2-991A66479D09}"/>
              </a:ext>
            </a:extLst>
          </p:cNvPr>
          <p:cNvSpPr>
            <a:spLocks noGrp="1"/>
          </p:cNvSpPr>
          <p:nvPr>
            <p:ph type="title"/>
          </p:nvPr>
        </p:nvSpPr>
        <p:spPr/>
        <p:txBody>
          <a:bodyPr/>
          <a:lstStyle/>
          <a:p>
            <a:r>
              <a:rPr lang="en-US" dirty="0"/>
              <a:t>Introduction and Purpose</a:t>
            </a:r>
          </a:p>
        </p:txBody>
      </p:sp>
      <p:sp>
        <p:nvSpPr>
          <p:cNvPr id="3" name="Content Placeholder 2">
            <a:extLst>
              <a:ext uri="{FF2B5EF4-FFF2-40B4-BE49-F238E27FC236}">
                <a16:creationId xmlns:a16="http://schemas.microsoft.com/office/drawing/2014/main" id="{B7C43056-4526-46FF-BCBC-B7B56A4B817E}"/>
              </a:ext>
            </a:extLst>
          </p:cNvPr>
          <p:cNvSpPr>
            <a:spLocks noGrp="1"/>
          </p:cNvSpPr>
          <p:nvPr>
            <p:ph idx="1"/>
          </p:nvPr>
        </p:nvSpPr>
        <p:spPr/>
        <p:txBody>
          <a:bodyPr>
            <a:normAutofit fontScale="92500" lnSpcReduction="10000"/>
          </a:bodyPr>
          <a:lstStyle/>
          <a:p>
            <a:r>
              <a:rPr lang="en-US" dirty="0"/>
              <a:t>The Patient Protection and Affordable Care Act requires non-profit healthcare organizations to perform a Community Health Needs Assessment (CHNA) every three years and adopts an implementation strategy, known as a Health improvement plan to meet the outstanding community health needs and to continue to qualify for federal tax exemption.   Th Health Improvement Plan (HIP) will be implemented during the years 2022-2025.</a:t>
            </a:r>
          </a:p>
          <a:p>
            <a:r>
              <a:rPr lang="en-US" dirty="0"/>
              <a:t>The CHNA-HIP:</a:t>
            </a:r>
          </a:p>
          <a:p>
            <a:pPr lvl="1"/>
            <a:r>
              <a:rPr lang="en-US" dirty="0">
                <a:solidFill>
                  <a:schemeClr val="tx1"/>
                </a:solidFill>
              </a:rPr>
              <a:t>Part of clarifying the “community benefit standard” which must be met to maintain tax-exempt status.</a:t>
            </a:r>
          </a:p>
          <a:p>
            <a:pPr lvl="1"/>
            <a:r>
              <a:rPr lang="en-US" dirty="0">
                <a:solidFill>
                  <a:schemeClr val="tx1"/>
                </a:solidFill>
              </a:rPr>
              <a:t>A way to make health systems recognize and attend to social determinants of health in the communities they serve.</a:t>
            </a:r>
          </a:p>
          <a:p>
            <a:pPr lvl="1"/>
            <a:r>
              <a:rPr lang="en-US" dirty="0">
                <a:solidFill>
                  <a:schemeClr val="tx1"/>
                </a:solidFill>
              </a:rPr>
              <a:t>Improve the condition in the community that impact health.</a:t>
            </a:r>
          </a:p>
          <a:p>
            <a:pPr lvl="1"/>
            <a:r>
              <a:rPr lang="en-US" dirty="0">
                <a:solidFill>
                  <a:schemeClr val="tx1"/>
                </a:solidFill>
              </a:rPr>
              <a:t>Improve the health and decrease the cost of healthcare. </a:t>
            </a:r>
          </a:p>
          <a:p>
            <a:endParaRPr lang="en-US" dirty="0"/>
          </a:p>
        </p:txBody>
      </p:sp>
    </p:spTree>
    <p:extLst>
      <p:ext uri="{BB962C8B-B14F-4D97-AF65-F5344CB8AC3E}">
        <p14:creationId xmlns:p14="http://schemas.microsoft.com/office/powerpoint/2010/main" val="4231871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45F5-952A-437A-97C4-CBF8991931AF}"/>
              </a:ext>
            </a:extLst>
          </p:cNvPr>
          <p:cNvSpPr>
            <a:spLocks noGrp="1"/>
          </p:cNvSpPr>
          <p:nvPr>
            <p:ph type="title"/>
          </p:nvPr>
        </p:nvSpPr>
        <p:spPr/>
        <p:txBody>
          <a:bodyPr/>
          <a:lstStyle/>
          <a:p>
            <a:r>
              <a:rPr lang="en-US" dirty="0"/>
              <a:t>CHNA Compass Now 2021</a:t>
            </a:r>
          </a:p>
        </p:txBody>
      </p:sp>
      <p:sp>
        <p:nvSpPr>
          <p:cNvPr id="3" name="Content Placeholder 2">
            <a:extLst>
              <a:ext uri="{FF2B5EF4-FFF2-40B4-BE49-F238E27FC236}">
                <a16:creationId xmlns:a16="http://schemas.microsoft.com/office/drawing/2014/main" id="{D3348A3E-C71E-49D7-AADA-AEBAAB70CF03}"/>
              </a:ext>
            </a:extLst>
          </p:cNvPr>
          <p:cNvSpPr>
            <a:spLocks noGrp="1"/>
          </p:cNvSpPr>
          <p:nvPr>
            <p:ph idx="1"/>
          </p:nvPr>
        </p:nvSpPr>
        <p:spPr/>
        <p:txBody>
          <a:bodyPr/>
          <a:lstStyle/>
          <a:p>
            <a:r>
              <a:rPr lang="en-US" dirty="0"/>
              <a:t>Great Rivers United Way, Gundersen, Mayo, County Health Departments</a:t>
            </a:r>
          </a:p>
          <a:p>
            <a:r>
              <a:rPr lang="en-US" dirty="0"/>
              <a:t>Single Reports for 5 counties</a:t>
            </a:r>
          </a:p>
          <a:p>
            <a:r>
              <a:rPr lang="en-US" dirty="0"/>
              <a:t>LaCrosse, Trempealeau, Monroe, Vernon, Houston (MN)</a:t>
            </a:r>
          </a:p>
          <a:p>
            <a:r>
              <a:rPr lang="en-US" dirty="0"/>
              <a:t>Organized in 4 pillars</a:t>
            </a:r>
          </a:p>
          <a:p>
            <a:r>
              <a:rPr lang="en-US" dirty="0"/>
              <a:t>Health, Economics, Education, Community Local Social Factors</a:t>
            </a:r>
          </a:p>
        </p:txBody>
      </p:sp>
    </p:spTree>
    <p:extLst>
      <p:ext uri="{BB962C8B-B14F-4D97-AF65-F5344CB8AC3E}">
        <p14:creationId xmlns:p14="http://schemas.microsoft.com/office/powerpoint/2010/main" val="1037135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811FF-14DB-4891-9829-B9FFAC9D5E55}"/>
              </a:ext>
            </a:extLst>
          </p:cNvPr>
          <p:cNvSpPr>
            <a:spLocks noGrp="1"/>
          </p:cNvSpPr>
          <p:nvPr>
            <p:ph type="title"/>
          </p:nvPr>
        </p:nvSpPr>
        <p:spPr/>
        <p:txBody>
          <a:bodyPr/>
          <a:lstStyle/>
          <a:p>
            <a:r>
              <a:rPr lang="en-US" dirty="0"/>
              <a:t>Areas of Risk </a:t>
            </a:r>
          </a:p>
        </p:txBody>
      </p:sp>
      <p:sp>
        <p:nvSpPr>
          <p:cNvPr id="3" name="Content Placeholder 2">
            <a:extLst>
              <a:ext uri="{FF2B5EF4-FFF2-40B4-BE49-F238E27FC236}">
                <a16:creationId xmlns:a16="http://schemas.microsoft.com/office/drawing/2014/main" id="{33333ABE-5CBC-4109-9986-CF7C14D5BDEE}"/>
              </a:ext>
            </a:extLst>
          </p:cNvPr>
          <p:cNvSpPr>
            <a:spLocks noGrp="1"/>
          </p:cNvSpPr>
          <p:nvPr>
            <p:ph idx="1"/>
          </p:nvPr>
        </p:nvSpPr>
        <p:spPr/>
        <p:txBody>
          <a:bodyPr/>
          <a:lstStyle/>
          <a:p>
            <a:pPr marL="0" marR="0" indent="0" defTabSz="914400">
              <a:lnSpc>
                <a:spcPct val="90000"/>
              </a:lnSpc>
              <a:spcBef>
                <a:spcPts val="0"/>
              </a:spcBef>
              <a:spcAft>
                <a:spcPts val="0"/>
              </a:spcAft>
              <a:buClr>
                <a:schemeClr val="accent1"/>
              </a:buClr>
              <a:buNone/>
            </a:pPr>
            <a:r>
              <a:rPr lang="en-US" dirty="0">
                <a:solidFill>
                  <a:schemeClr val="tx1">
                    <a:lumMod val="65000"/>
                    <a:lumOff val="35000"/>
                  </a:schemeClr>
                </a:solidFill>
                <a:effectLst/>
              </a:rPr>
              <a:t>Data Collection random household surveys, convenience surveys, community conversations, review of socio-economic indicators.  </a:t>
            </a:r>
          </a:p>
          <a:p>
            <a:pPr marL="0" indent="0">
              <a:buNone/>
            </a:pPr>
            <a:r>
              <a:rPr lang="en-US" dirty="0"/>
              <a:t>After conducting the Community Health Needs Assessment, Gundersen Tri-County identified numerous areas of concern with three significant need categories on which to focus.  These areas are as follows:</a:t>
            </a:r>
          </a:p>
          <a:p>
            <a:r>
              <a:rPr lang="en-US" dirty="0"/>
              <a:t>Mental Health</a:t>
            </a:r>
          </a:p>
          <a:p>
            <a:r>
              <a:rPr lang="en-US" dirty="0"/>
              <a:t>Adult Smoking</a:t>
            </a:r>
          </a:p>
          <a:p>
            <a:r>
              <a:rPr lang="en-US" dirty="0"/>
              <a:t>Adult Obesity</a:t>
            </a:r>
          </a:p>
          <a:p>
            <a:pPr marL="0" indent="0">
              <a:buNone/>
            </a:pPr>
            <a:r>
              <a:rPr lang="en-US" dirty="0"/>
              <a:t>Actions are outlined in the Health Improvement Plan focusing on the three above priorities.  These action will occur over a 3-year period, 2022-2025.  </a:t>
            </a:r>
          </a:p>
        </p:txBody>
      </p:sp>
    </p:spTree>
    <p:extLst>
      <p:ext uri="{BB962C8B-B14F-4D97-AF65-F5344CB8AC3E}">
        <p14:creationId xmlns:p14="http://schemas.microsoft.com/office/powerpoint/2010/main" val="439522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A8829-47F5-4DF1-A32D-D4D410A3719C}"/>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4CBFE6AE-D38D-43A0-8025-561C9B0B7B44}"/>
              </a:ext>
            </a:extLst>
          </p:cNvPr>
          <p:cNvSpPr>
            <a:spLocks noGrp="1"/>
          </p:cNvSpPr>
          <p:nvPr>
            <p:ph idx="1"/>
          </p:nvPr>
        </p:nvSpPr>
        <p:spPr>
          <a:xfrm>
            <a:off x="1924594" y="1210491"/>
            <a:ext cx="9580018" cy="4787817"/>
          </a:xfrm>
        </p:spPr>
        <p:txBody>
          <a:bodyPr>
            <a:normAutofit fontScale="62500" lnSpcReduction="20000"/>
          </a:bodyPr>
          <a:lstStyle/>
          <a:p>
            <a:r>
              <a:rPr lang="en-US" sz="2300" dirty="0"/>
              <a:t>Health</a:t>
            </a:r>
          </a:p>
          <a:p>
            <a:pPr lvl="1"/>
            <a:r>
              <a:rPr lang="en-US" sz="2300" dirty="0"/>
              <a:t>Support Mental Health</a:t>
            </a:r>
          </a:p>
          <a:p>
            <a:pPr lvl="1"/>
            <a:r>
              <a:rPr lang="en-US" sz="2300" dirty="0"/>
              <a:t>Obesity Awareness</a:t>
            </a:r>
          </a:p>
          <a:p>
            <a:pPr lvl="1"/>
            <a:r>
              <a:rPr lang="en-US" sz="2300" dirty="0"/>
              <a:t>Limit the Effects of Chronic Disease</a:t>
            </a:r>
          </a:p>
          <a:p>
            <a:pPr lvl="1"/>
            <a:r>
              <a:rPr lang="en-US" sz="2300" dirty="0"/>
              <a:t>Reduce Adult smoking </a:t>
            </a:r>
          </a:p>
          <a:p>
            <a:r>
              <a:rPr lang="en-US" sz="2300" dirty="0"/>
              <a:t>Community</a:t>
            </a:r>
          </a:p>
          <a:p>
            <a:pPr lvl="1"/>
            <a:r>
              <a:rPr lang="en-US" sz="2300" dirty="0"/>
              <a:t>Mitigate Adverse Childhood Experiences/Toxic Stress</a:t>
            </a:r>
          </a:p>
          <a:p>
            <a:pPr lvl="1"/>
            <a:r>
              <a:rPr lang="en-US" sz="2300" dirty="0"/>
              <a:t>Improved Collaboration with Mental Health Awareness</a:t>
            </a:r>
          </a:p>
          <a:p>
            <a:pPr lvl="1"/>
            <a:r>
              <a:rPr lang="en-US" sz="2300" dirty="0"/>
              <a:t>Support health environment</a:t>
            </a:r>
          </a:p>
          <a:p>
            <a:r>
              <a:rPr lang="en-US" sz="2300" dirty="0"/>
              <a:t>Access and Cost of Care</a:t>
            </a:r>
          </a:p>
          <a:p>
            <a:pPr lvl="1"/>
            <a:r>
              <a:rPr lang="en-US" sz="2300" dirty="0"/>
              <a:t>Offer vaccines to the community</a:t>
            </a:r>
          </a:p>
          <a:p>
            <a:pPr lvl="1"/>
            <a:r>
              <a:rPr lang="en-US" sz="2300" dirty="0"/>
              <a:t>Expanded specialty Care</a:t>
            </a:r>
          </a:p>
          <a:p>
            <a:pPr lvl="1"/>
            <a:r>
              <a:rPr lang="en-US" sz="2300" dirty="0"/>
              <a:t>Surgical procedures completed close to home</a:t>
            </a:r>
          </a:p>
          <a:p>
            <a:pPr lvl="1"/>
            <a:r>
              <a:rPr lang="en-US" sz="2300" dirty="0"/>
              <a:t>Continuation of health programs in our communities</a:t>
            </a:r>
          </a:p>
          <a:p>
            <a:pPr marL="0" indent="0">
              <a:buNone/>
            </a:pPr>
            <a:endParaRPr lang="en-US" sz="2300" dirty="0"/>
          </a:p>
          <a:p>
            <a:pPr marL="0" indent="0">
              <a:buNone/>
            </a:pPr>
            <a:r>
              <a:rPr lang="en-US" dirty="0"/>
              <a:t>	</a:t>
            </a:r>
          </a:p>
        </p:txBody>
      </p:sp>
    </p:spTree>
    <p:extLst>
      <p:ext uri="{BB962C8B-B14F-4D97-AF65-F5344CB8AC3E}">
        <p14:creationId xmlns:p14="http://schemas.microsoft.com/office/powerpoint/2010/main" val="909267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DF61-4866-408C-B55E-9490B7B22B3D}"/>
              </a:ext>
            </a:extLst>
          </p:cNvPr>
          <p:cNvSpPr>
            <a:spLocks noGrp="1"/>
          </p:cNvSpPr>
          <p:nvPr>
            <p:ph type="title"/>
          </p:nvPr>
        </p:nvSpPr>
        <p:spPr/>
        <p:txBody>
          <a:bodyPr/>
          <a:lstStyle/>
          <a:p>
            <a:r>
              <a:rPr lang="en-US" dirty="0"/>
              <a:t>Health Measures of Success</a:t>
            </a:r>
          </a:p>
        </p:txBody>
      </p:sp>
      <p:sp>
        <p:nvSpPr>
          <p:cNvPr id="3" name="Content Placeholder 2">
            <a:extLst>
              <a:ext uri="{FF2B5EF4-FFF2-40B4-BE49-F238E27FC236}">
                <a16:creationId xmlns:a16="http://schemas.microsoft.com/office/drawing/2014/main" id="{4430A0A1-208F-456A-A3F6-F02CA17D58B2}"/>
              </a:ext>
            </a:extLst>
          </p:cNvPr>
          <p:cNvSpPr>
            <a:spLocks noGrp="1"/>
          </p:cNvSpPr>
          <p:nvPr>
            <p:ph idx="1"/>
          </p:nvPr>
        </p:nvSpPr>
        <p:spPr>
          <a:xfrm>
            <a:off x="1306286" y="1280160"/>
            <a:ext cx="10198326" cy="4631062"/>
          </a:xfrm>
        </p:spPr>
        <p:txBody>
          <a:bodyPr>
            <a:normAutofit fontScale="85000" lnSpcReduction="20000"/>
          </a:bodyPr>
          <a:lstStyle/>
          <a:p>
            <a:r>
              <a:rPr lang="en-US" b="1" dirty="0"/>
              <a:t>Support Mental Health</a:t>
            </a:r>
          </a:p>
          <a:p>
            <a:pPr lvl="1"/>
            <a:r>
              <a:rPr lang="en-US" dirty="0"/>
              <a:t>Gundersen Tri-County Hospital and Clinics will offer telehealth crisis intervention in the Emergency room and reevaluate the outcome for our community.  </a:t>
            </a:r>
          </a:p>
          <a:p>
            <a:pPr lvl="1"/>
            <a:r>
              <a:rPr lang="en-US" dirty="0"/>
              <a:t>We continue to offer staff education regarding Adverse Childhood Experiences (ACEs) and Trauma Informed Care (TIC). We will collaborate with local agencies and schools with Resilience Informed Trauma Care (RTIC) county group to address ACEs, youth resilience, and reduce stigma.</a:t>
            </a:r>
          </a:p>
          <a:p>
            <a:r>
              <a:rPr lang="en-US" b="1" dirty="0"/>
              <a:t>Limit the Effects of Chronic Disease</a:t>
            </a:r>
          </a:p>
          <a:p>
            <a:pPr lvl="1"/>
            <a:r>
              <a:rPr lang="en-US" dirty="0"/>
              <a:t>Gundersen Tri-County Hospital and Clinics will establish disease management program for patient with Diabetes in effort to reduce risk of stoke or heart attack, in effort to keep our community healthy. </a:t>
            </a:r>
          </a:p>
          <a:p>
            <a:pPr lvl="1"/>
            <a:r>
              <a:rPr lang="en-US" dirty="0"/>
              <a:t>Tobaccos Cessation Program. All patients of Gundersen Tri-County are asked if they smoke, vape or use tobacco products.  If they do, they are offered tobacco cessation assistance. </a:t>
            </a:r>
          </a:p>
          <a:p>
            <a:pPr lvl="1"/>
            <a:r>
              <a:rPr lang="en-US" dirty="0"/>
              <a:t>Opioid Reduction Program in efforts to reduce the opioid crisis.  Alternative pain relief modalities and referrals offered.</a:t>
            </a:r>
          </a:p>
          <a:p>
            <a:r>
              <a:rPr lang="en-US" b="1" dirty="0"/>
              <a:t>Access and Cost of Healthcare</a:t>
            </a:r>
          </a:p>
          <a:p>
            <a:pPr lvl="1"/>
            <a:r>
              <a:rPr lang="en-US" dirty="0"/>
              <a:t>Gundersen Tri-County Hospital and Clinics will continue to offer and provide vaccines to our community, offering education and awareness.  </a:t>
            </a:r>
          </a:p>
          <a:p>
            <a:pPr lvl="1"/>
            <a:r>
              <a:rPr lang="en-US" dirty="0"/>
              <a:t>We will continue to offer specialty services and broadening our surgical cases to our community.  Continue to offer educational opportunities in our communities at health fairs working with community agencies and within our organization. </a:t>
            </a:r>
          </a:p>
        </p:txBody>
      </p:sp>
    </p:spTree>
    <p:extLst>
      <p:ext uri="{BB962C8B-B14F-4D97-AF65-F5344CB8AC3E}">
        <p14:creationId xmlns:p14="http://schemas.microsoft.com/office/powerpoint/2010/main" val="3654375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C2330-5C4A-4983-B56D-DF91B7309A3A}"/>
              </a:ext>
            </a:extLst>
          </p:cNvPr>
          <p:cNvSpPr>
            <a:spLocks noGrp="1"/>
          </p:cNvSpPr>
          <p:nvPr>
            <p:ph type="title"/>
          </p:nvPr>
        </p:nvSpPr>
        <p:spPr/>
        <p:txBody>
          <a:bodyPr/>
          <a:lstStyle/>
          <a:p>
            <a:r>
              <a:rPr lang="en-US" dirty="0"/>
              <a:t>Planned Activities Health</a:t>
            </a:r>
          </a:p>
        </p:txBody>
      </p:sp>
      <p:sp>
        <p:nvSpPr>
          <p:cNvPr id="3" name="Content Placeholder 2">
            <a:extLst>
              <a:ext uri="{FF2B5EF4-FFF2-40B4-BE49-F238E27FC236}">
                <a16:creationId xmlns:a16="http://schemas.microsoft.com/office/drawing/2014/main" id="{2E490822-6B37-44DE-A486-AC1A91EC6892}"/>
              </a:ext>
            </a:extLst>
          </p:cNvPr>
          <p:cNvSpPr>
            <a:spLocks noGrp="1"/>
          </p:cNvSpPr>
          <p:nvPr>
            <p:ph idx="1"/>
          </p:nvPr>
        </p:nvSpPr>
        <p:spPr/>
        <p:txBody>
          <a:bodyPr>
            <a:normAutofit/>
          </a:bodyPr>
          <a:lstStyle/>
          <a:p>
            <a:r>
              <a:rPr lang="en-US" dirty="0"/>
              <a:t>Sponsor and Promote Running of the Beef, offering recliner to 5K 8-week training program to encourage participation</a:t>
            </a:r>
          </a:p>
          <a:p>
            <a:r>
              <a:rPr lang="en-US" dirty="0"/>
              <a:t>Health and Wellness Education at community events</a:t>
            </a:r>
          </a:p>
          <a:p>
            <a:r>
              <a:rPr lang="en-US" dirty="0"/>
              <a:t>COVID and Flu vaccine clinics in the organization and communities</a:t>
            </a:r>
          </a:p>
          <a:p>
            <a:r>
              <a:rPr lang="en-US" dirty="0"/>
              <a:t>Employee Assistance Program</a:t>
            </a:r>
          </a:p>
          <a:p>
            <a:r>
              <a:rPr lang="en-US" dirty="0"/>
              <a:t>Transitional Care Management (TCM)</a:t>
            </a:r>
          </a:p>
          <a:p>
            <a:r>
              <a:rPr lang="en-US" dirty="0"/>
              <a:t>Extend Trauma Informed Care education to staff, schools and community</a:t>
            </a:r>
          </a:p>
          <a:p>
            <a:r>
              <a:rPr lang="en-US" dirty="0"/>
              <a:t>Involvement in Resilience Informed Trauma Care (RITC) Community Group</a:t>
            </a:r>
          </a:p>
        </p:txBody>
      </p:sp>
    </p:spTree>
    <p:extLst>
      <p:ext uri="{BB962C8B-B14F-4D97-AF65-F5344CB8AC3E}">
        <p14:creationId xmlns:p14="http://schemas.microsoft.com/office/powerpoint/2010/main" val="4103717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D8ED0-26DE-4F51-8543-3B98C3BC604A}"/>
              </a:ext>
            </a:extLst>
          </p:cNvPr>
          <p:cNvSpPr>
            <a:spLocks noGrp="1"/>
          </p:cNvSpPr>
          <p:nvPr>
            <p:ph type="title"/>
          </p:nvPr>
        </p:nvSpPr>
        <p:spPr/>
        <p:txBody>
          <a:bodyPr/>
          <a:lstStyle/>
          <a:p>
            <a:r>
              <a:rPr lang="en-US" dirty="0"/>
              <a:t>Planned Activities for Community</a:t>
            </a:r>
          </a:p>
        </p:txBody>
      </p:sp>
      <p:sp>
        <p:nvSpPr>
          <p:cNvPr id="3" name="Content Placeholder 2">
            <a:extLst>
              <a:ext uri="{FF2B5EF4-FFF2-40B4-BE49-F238E27FC236}">
                <a16:creationId xmlns:a16="http://schemas.microsoft.com/office/drawing/2014/main" id="{A84C18BD-9272-43CE-ADED-DD4F6AA25275}"/>
              </a:ext>
            </a:extLst>
          </p:cNvPr>
          <p:cNvSpPr>
            <a:spLocks noGrp="1"/>
          </p:cNvSpPr>
          <p:nvPr>
            <p:ph idx="1"/>
          </p:nvPr>
        </p:nvSpPr>
        <p:spPr>
          <a:xfrm>
            <a:off x="2589212" y="1518407"/>
            <a:ext cx="8915400" cy="4392815"/>
          </a:xfrm>
        </p:spPr>
        <p:txBody>
          <a:bodyPr>
            <a:normAutofit fontScale="92500" lnSpcReduction="20000"/>
          </a:bodyPr>
          <a:lstStyle/>
          <a:p>
            <a:r>
              <a:rPr lang="en-US" dirty="0"/>
              <a:t>Offer community support and sponsor local events. </a:t>
            </a:r>
          </a:p>
          <a:p>
            <a:pPr lvl="1"/>
            <a:r>
              <a:rPr lang="en-US" dirty="0"/>
              <a:t>Trempealeau County Fair exhibitor livestock auction</a:t>
            </a:r>
          </a:p>
          <a:p>
            <a:pPr lvl="1"/>
            <a:r>
              <a:rPr lang="en-US" dirty="0"/>
              <a:t>County Dairy Breakfast booth</a:t>
            </a:r>
          </a:p>
          <a:p>
            <a:pPr lvl="1"/>
            <a:r>
              <a:rPr lang="en-US" dirty="0"/>
              <a:t>Participation in local parades</a:t>
            </a:r>
          </a:p>
          <a:p>
            <a:r>
              <a:rPr lang="en-US" dirty="0"/>
              <a:t>Support local food pantries through monetary donations and organizational fund raising</a:t>
            </a:r>
          </a:p>
          <a:p>
            <a:r>
              <a:rPr lang="en-US" dirty="0"/>
              <a:t>Donation of blankets, foster care personal care items, and  school supplies</a:t>
            </a:r>
          </a:p>
          <a:p>
            <a:r>
              <a:rPr lang="en-US" dirty="0"/>
              <a:t>Collaboration and  participation with Trempealeau County resources</a:t>
            </a:r>
          </a:p>
          <a:p>
            <a:r>
              <a:rPr lang="en-US" dirty="0"/>
              <a:t>Awareness and education around Advanced Care Planning</a:t>
            </a:r>
          </a:p>
          <a:p>
            <a:r>
              <a:rPr lang="en-US" dirty="0"/>
              <a:t>Offer baby sitting classes to our primary service area</a:t>
            </a:r>
          </a:p>
          <a:p>
            <a:r>
              <a:rPr lang="en-US" dirty="0"/>
              <a:t>Implement Club Scrub for local schools</a:t>
            </a:r>
          </a:p>
          <a:p>
            <a:r>
              <a:rPr lang="en-US" dirty="0"/>
              <a:t>Offer CPR to community organizations</a:t>
            </a:r>
          </a:p>
          <a:p>
            <a:r>
              <a:rPr lang="en-US" dirty="0"/>
              <a:t>Members of three local Chambers of Commerce </a:t>
            </a:r>
          </a:p>
        </p:txBody>
      </p:sp>
    </p:spTree>
    <p:extLst>
      <p:ext uri="{BB962C8B-B14F-4D97-AF65-F5344CB8AC3E}">
        <p14:creationId xmlns:p14="http://schemas.microsoft.com/office/powerpoint/2010/main" val="1850178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EA3F-F821-42B4-8AC9-DB3A96C7DA90}"/>
              </a:ext>
            </a:extLst>
          </p:cNvPr>
          <p:cNvSpPr>
            <a:spLocks noGrp="1"/>
          </p:cNvSpPr>
          <p:nvPr>
            <p:ph type="title"/>
          </p:nvPr>
        </p:nvSpPr>
        <p:spPr/>
        <p:txBody>
          <a:bodyPr/>
          <a:lstStyle/>
          <a:p>
            <a:r>
              <a:rPr lang="en-US" dirty="0"/>
              <a:t>Gundersen Tri-County Community</a:t>
            </a:r>
          </a:p>
        </p:txBody>
      </p:sp>
      <p:sp>
        <p:nvSpPr>
          <p:cNvPr id="3" name="Content Placeholder 2">
            <a:extLst>
              <a:ext uri="{FF2B5EF4-FFF2-40B4-BE49-F238E27FC236}">
                <a16:creationId xmlns:a16="http://schemas.microsoft.com/office/drawing/2014/main" id="{B7B16ED0-77DF-4949-B96A-80281D4F1767}"/>
              </a:ext>
            </a:extLst>
          </p:cNvPr>
          <p:cNvSpPr>
            <a:spLocks noGrp="1"/>
          </p:cNvSpPr>
          <p:nvPr>
            <p:ph idx="1"/>
          </p:nvPr>
        </p:nvSpPr>
        <p:spPr/>
        <p:txBody>
          <a:bodyPr/>
          <a:lstStyle/>
          <a:p>
            <a:r>
              <a:rPr lang="en-US" dirty="0"/>
              <a:t>Improving community health is about leading and collaborating with local community agencies to change the environmental and cultural factors that influence health for the communities we serve. </a:t>
            </a:r>
          </a:p>
          <a:p>
            <a:r>
              <a:rPr lang="en-US" dirty="0"/>
              <a:t>Presented to Gundersen Tri-County Board on November 30, 2022 with document approved.</a:t>
            </a:r>
          </a:p>
        </p:txBody>
      </p:sp>
    </p:spTree>
    <p:extLst>
      <p:ext uri="{BB962C8B-B14F-4D97-AF65-F5344CB8AC3E}">
        <p14:creationId xmlns:p14="http://schemas.microsoft.com/office/powerpoint/2010/main" val="283349501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495</TotalTime>
  <Words>851</Words>
  <Application>Microsoft Office PowerPoint</Application>
  <PresentationFormat>Widescreen</PresentationFormat>
  <Paragraphs>79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Wisp</vt:lpstr>
      <vt:lpstr>Community Health  Improvement Plan</vt:lpstr>
      <vt:lpstr>Introduction and Purpose</vt:lpstr>
      <vt:lpstr>CHNA Compass Now 2021</vt:lpstr>
      <vt:lpstr>Areas of Risk </vt:lpstr>
      <vt:lpstr>GOALS</vt:lpstr>
      <vt:lpstr>Health Measures of Success</vt:lpstr>
      <vt:lpstr>Planned Activities Health</vt:lpstr>
      <vt:lpstr>Planned Activities for Community</vt:lpstr>
      <vt:lpstr>Gundersen Tri-County Community</vt:lpstr>
      <vt:lpstr>2021 Compass Now Link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  Improvement Plan</dc:title>
  <dc:creator>Peters, Wanda V</dc:creator>
  <cp:lastModifiedBy>Aldrich-Abraham, Anne E</cp:lastModifiedBy>
  <cp:revision>23</cp:revision>
  <dcterms:created xsi:type="dcterms:W3CDTF">2022-06-24T13:45:25Z</dcterms:created>
  <dcterms:modified xsi:type="dcterms:W3CDTF">2022-12-13T15:27:51Z</dcterms:modified>
</cp:coreProperties>
</file>