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8" r:id="rId22"/>
    <p:sldId id="281" r:id="rId23"/>
    <p:sldId id="275"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462"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92029C7-ED5F-4484-982B-17882061AB85}" type="datetimeFigureOut">
              <a:rPr lang="en-US" smtClean="0"/>
              <a:t>11/23/2015</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E7D40D32-54A9-4B2C-9F86-28EF03C43A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2029C7-ED5F-4484-982B-17882061AB85}"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40D32-54A9-4B2C-9F86-28EF03C43A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2029C7-ED5F-4484-982B-17882061AB85}"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40D32-54A9-4B2C-9F86-28EF03C43A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92029C7-ED5F-4484-982B-17882061AB85}" type="datetimeFigureOut">
              <a:rPr lang="en-US" smtClean="0"/>
              <a:t>11/23/2015</a:t>
            </a:fld>
            <a:endParaRPr lang="en-US"/>
          </a:p>
        </p:txBody>
      </p:sp>
      <p:sp>
        <p:nvSpPr>
          <p:cNvPr id="9" name="Slide Number Placeholder 8"/>
          <p:cNvSpPr>
            <a:spLocks noGrp="1"/>
          </p:cNvSpPr>
          <p:nvPr>
            <p:ph type="sldNum" sz="quarter" idx="15"/>
          </p:nvPr>
        </p:nvSpPr>
        <p:spPr/>
        <p:txBody>
          <a:bodyPr rtlCol="0"/>
          <a:lstStyle/>
          <a:p>
            <a:fld id="{E7D40D32-54A9-4B2C-9F86-28EF03C43A42}"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92029C7-ED5F-4484-982B-17882061AB85}" type="datetimeFigureOut">
              <a:rPr lang="en-US" smtClean="0"/>
              <a:t>11/23/2015</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E7D40D32-54A9-4B2C-9F86-28EF03C43A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2029C7-ED5F-4484-982B-17882061AB85}"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40D32-54A9-4B2C-9F86-28EF03C43A42}" type="slidenum">
              <a:rPr lang="en-US" smtClean="0"/>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92029C7-ED5F-4484-982B-17882061AB85}"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40D32-54A9-4B2C-9F86-28EF03C43A42}" type="slidenum">
              <a:rPr lang="en-US" smtClean="0"/>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92029C7-ED5F-4484-982B-17882061AB85}" type="datetimeFigureOut">
              <a:rPr lang="en-US" smtClean="0"/>
              <a:t>11/23/2015</a:t>
            </a:fld>
            <a:endParaRPr lang="en-US"/>
          </a:p>
        </p:txBody>
      </p:sp>
      <p:sp>
        <p:nvSpPr>
          <p:cNvPr id="7" name="Slide Number Placeholder 6"/>
          <p:cNvSpPr>
            <a:spLocks noGrp="1"/>
          </p:cNvSpPr>
          <p:nvPr>
            <p:ph type="sldNum" sz="quarter" idx="11"/>
          </p:nvPr>
        </p:nvSpPr>
        <p:spPr/>
        <p:txBody>
          <a:bodyPr rtlCol="0"/>
          <a:lstStyle/>
          <a:p>
            <a:fld id="{E7D40D32-54A9-4B2C-9F86-28EF03C43A42}"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029C7-ED5F-4484-982B-17882061AB85}"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40D32-54A9-4B2C-9F86-28EF03C43A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92029C7-ED5F-4484-982B-17882061AB85}" type="datetimeFigureOut">
              <a:rPr lang="en-US" smtClean="0"/>
              <a:t>11/23/2015</a:t>
            </a:fld>
            <a:endParaRPr lang="en-US"/>
          </a:p>
        </p:txBody>
      </p:sp>
      <p:sp>
        <p:nvSpPr>
          <p:cNvPr id="22" name="Slide Number Placeholder 21"/>
          <p:cNvSpPr>
            <a:spLocks noGrp="1"/>
          </p:cNvSpPr>
          <p:nvPr>
            <p:ph type="sldNum" sz="quarter" idx="15"/>
          </p:nvPr>
        </p:nvSpPr>
        <p:spPr/>
        <p:txBody>
          <a:bodyPr rtlCol="0"/>
          <a:lstStyle/>
          <a:p>
            <a:fld id="{E7D40D32-54A9-4B2C-9F86-28EF03C43A42}"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92029C7-ED5F-4484-982B-17882061AB85}" type="datetimeFigureOut">
              <a:rPr lang="en-US" smtClean="0"/>
              <a:t>11/23/2015</a:t>
            </a:fld>
            <a:endParaRPr lang="en-US"/>
          </a:p>
        </p:txBody>
      </p:sp>
      <p:sp>
        <p:nvSpPr>
          <p:cNvPr id="18" name="Slide Number Placeholder 17"/>
          <p:cNvSpPr>
            <a:spLocks noGrp="1"/>
          </p:cNvSpPr>
          <p:nvPr>
            <p:ph type="sldNum" sz="quarter" idx="11"/>
          </p:nvPr>
        </p:nvSpPr>
        <p:spPr/>
        <p:txBody>
          <a:bodyPr rtlCol="0"/>
          <a:lstStyle/>
          <a:p>
            <a:fld id="{E7D40D32-54A9-4B2C-9F86-28EF03C43A42}"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92029C7-ED5F-4484-982B-17882061AB85}" type="datetimeFigureOut">
              <a:rPr lang="en-US" smtClean="0"/>
              <a:t>11/23/2015</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E7D40D32-54A9-4B2C-9F86-28EF03C43A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035" y="629304"/>
            <a:ext cx="9144000" cy="1701520"/>
          </a:xfrm>
        </p:spPr>
        <p:txBody>
          <a:bodyPr>
            <a:normAutofit/>
          </a:bodyPr>
          <a:lstStyle/>
          <a:p>
            <a:r>
              <a:rPr lang="en-US" sz="4800" dirty="0" smtClean="0"/>
              <a:t>A Mental Health-Friendly Workplace</a:t>
            </a:r>
            <a:endParaRPr lang="en-US" sz="4800" dirty="0"/>
          </a:p>
        </p:txBody>
      </p:sp>
      <p:sp>
        <p:nvSpPr>
          <p:cNvPr id="3" name="Subtitle 2"/>
          <p:cNvSpPr>
            <a:spLocks noGrp="1"/>
          </p:cNvSpPr>
          <p:nvPr>
            <p:ph type="subTitle" idx="1"/>
          </p:nvPr>
        </p:nvSpPr>
        <p:spPr>
          <a:xfrm>
            <a:off x="1524000" y="3039035"/>
            <a:ext cx="9144000" cy="3417749"/>
          </a:xfrm>
        </p:spPr>
        <p:txBody>
          <a:bodyPr>
            <a:normAutofit lnSpcReduction="10000"/>
          </a:bodyPr>
          <a:lstStyle/>
          <a:p>
            <a:endParaRPr lang="en-US" dirty="0" smtClean="0"/>
          </a:p>
          <a:p>
            <a:r>
              <a:rPr lang="en-US" sz="3600" dirty="0" smtClean="0"/>
              <a:t>Mental Wellness Training Module </a:t>
            </a:r>
          </a:p>
          <a:p>
            <a:r>
              <a:rPr lang="en-US" sz="3600" dirty="0" smtClean="0"/>
              <a:t>for Creating Workplaces that </a:t>
            </a:r>
            <a:r>
              <a:rPr lang="en-US" sz="3600" i="1" dirty="0" smtClean="0"/>
              <a:t>THRIVE</a:t>
            </a:r>
          </a:p>
          <a:p>
            <a:endParaRPr lang="en-US" sz="3200" i="1" dirty="0"/>
          </a:p>
          <a:p>
            <a:endParaRPr lang="en-US" i="1" dirty="0" smtClean="0"/>
          </a:p>
          <a:p>
            <a:r>
              <a:rPr lang="en-US" sz="1600" dirty="0" smtClean="0"/>
              <a:t>Citation: Substance Abuse and Mental Health Services Administration. </a:t>
            </a:r>
            <a:r>
              <a:rPr lang="en-US" sz="1600" i="1" dirty="0" smtClean="0"/>
              <a:t>Workplaces that Thrive: A resource for Creating Mental Health-Friendly Work Environments. </a:t>
            </a:r>
            <a:r>
              <a:rPr lang="en-US" sz="1600" dirty="0" smtClean="0"/>
              <a:t>SAMHSA Pub. No. P040478M. Rockville, MD: Center for Mental Health Services, Substance Abuse and Mental Health Services Administration, 2004</a:t>
            </a:r>
            <a:endParaRPr lang="en-US" sz="1600" dirty="0"/>
          </a:p>
        </p:txBody>
      </p:sp>
    </p:spTree>
    <p:extLst>
      <p:ext uri="{BB962C8B-B14F-4D97-AF65-F5344CB8AC3E}">
        <p14:creationId xmlns:p14="http://schemas.microsoft.com/office/powerpoint/2010/main" val="1187069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HANDOUT on Common Mental Illness</a:t>
            </a:r>
            <a:endParaRPr lang="en-US" sz="4000" dirty="0">
              <a:solidFill>
                <a:srgbClr val="FF0000"/>
              </a:solidFill>
            </a:endParaRPr>
          </a:p>
        </p:txBody>
      </p:sp>
      <p:sp>
        <p:nvSpPr>
          <p:cNvPr id="3" name="Content Placeholder 2"/>
          <p:cNvSpPr>
            <a:spLocks noGrp="1"/>
          </p:cNvSpPr>
          <p:nvPr>
            <p:ph sz="quarter" idx="1"/>
          </p:nvPr>
        </p:nvSpPr>
        <p:spPr>
          <a:xfrm>
            <a:off x="838200" y="1506071"/>
            <a:ext cx="10515600" cy="4670892"/>
          </a:xfrm>
        </p:spPr>
        <p:txBody>
          <a:bodyPr>
            <a:normAutofit lnSpcReduction="10000"/>
          </a:bodyPr>
          <a:lstStyle/>
          <a:p>
            <a:pPr marL="0" indent="0">
              <a:buNone/>
            </a:pPr>
            <a:r>
              <a:rPr lang="en-US" dirty="0" smtClean="0"/>
              <a:t>Anxiety disorder</a:t>
            </a:r>
          </a:p>
          <a:p>
            <a:pPr lvl="1">
              <a:buFont typeface="Wingdings" panose="05000000000000000000" pitchFamily="2" charset="2"/>
              <a:buChar char="Ø"/>
            </a:pPr>
            <a:r>
              <a:rPr lang="en-US" dirty="0" smtClean="0"/>
              <a:t>Panic disorders</a:t>
            </a:r>
          </a:p>
          <a:p>
            <a:pPr lvl="1">
              <a:buFont typeface="Wingdings" panose="05000000000000000000" pitchFamily="2" charset="2"/>
              <a:buChar char="Ø"/>
            </a:pPr>
            <a:r>
              <a:rPr lang="en-US" dirty="0" smtClean="0"/>
              <a:t>Obsessive compulsive disorders</a:t>
            </a:r>
          </a:p>
          <a:p>
            <a:pPr lvl="1">
              <a:buFont typeface="Wingdings" panose="05000000000000000000" pitchFamily="2" charset="2"/>
              <a:buChar char="Ø"/>
            </a:pPr>
            <a:r>
              <a:rPr lang="en-US" dirty="0" smtClean="0"/>
              <a:t>PTS</a:t>
            </a:r>
          </a:p>
          <a:p>
            <a:pPr lvl="1">
              <a:buFont typeface="Wingdings" panose="05000000000000000000" pitchFamily="2" charset="2"/>
              <a:buChar char="Ø"/>
            </a:pPr>
            <a:r>
              <a:rPr lang="en-US" dirty="0" smtClean="0"/>
              <a:t>Generalized anxiety disorder</a:t>
            </a:r>
          </a:p>
          <a:p>
            <a:pPr lvl="1">
              <a:buFont typeface="Wingdings" panose="05000000000000000000" pitchFamily="2" charset="2"/>
              <a:buChar char="Ø"/>
            </a:pPr>
            <a:r>
              <a:rPr lang="en-US" dirty="0" smtClean="0"/>
              <a:t>Social anxiety disorder</a:t>
            </a:r>
          </a:p>
          <a:p>
            <a:pPr lvl="1">
              <a:buFont typeface="Wingdings" panose="05000000000000000000" pitchFamily="2" charset="2"/>
              <a:buChar char="Ø"/>
            </a:pPr>
            <a:r>
              <a:rPr lang="en-US" dirty="0" smtClean="0"/>
              <a:t>ADHD</a:t>
            </a:r>
          </a:p>
          <a:p>
            <a:pPr marL="0" indent="0">
              <a:lnSpc>
                <a:spcPct val="160000"/>
              </a:lnSpc>
              <a:buNone/>
            </a:pPr>
            <a:r>
              <a:rPr lang="en-US" dirty="0" smtClean="0"/>
              <a:t>Depressive disorders</a:t>
            </a:r>
          </a:p>
          <a:p>
            <a:pPr marL="0" indent="0">
              <a:lnSpc>
                <a:spcPct val="160000"/>
              </a:lnSpc>
              <a:buNone/>
            </a:pPr>
            <a:r>
              <a:rPr lang="en-US" dirty="0" smtClean="0"/>
              <a:t>Eating Disorders</a:t>
            </a:r>
          </a:p>
          <a:p>
            <a:pPr marL="0" indent="0">
              <a:lnSpc>
                <a:spcPct val="160000"/>
              </a:lnSpc>
              <a:buNone/>
            </a:pPr>
            <a:r>
              <a:rPr lang="en-US" dirty="0" err="1" smtClean="0"/>
              <a:t>Shizophrenia</a:t>
            </a:r>
            <a:endParaRPr lang="en-US" dirty="0"/>
          </a:p>
        </p:txBody>
      </p:sp>
    </p:spTree>
    <p:extLst>
      <p:ext uri="{BB962C8B-B14F-4D97-AF65-F5344CB8AC3E}">
        <p14:creationId xmlns:p14="http://schemas.microsoft.com/office/powerpoint/2010/main" val="2051049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More Handouts</a:t>
            </a:r>
            <a:endParaRPr lang="en-US" sz="4000" dirty="0">
              <a:solidFill>
                <a:srgbClr val="FF0000"/>
              </a:solidFill>
            </a:endParaRPr>
          </a:p>
        </p:txBody>
      </p:sp>
      <p:sp>
        <p:nvSpPr>
          <p:cNvPr id="3" name="Content Placeholder 2"/>
          <p:cNvSpPr>
            <a:spLocks noGrp="1"/>
          </p:cNvSpPr>
          <p:nvPr>
            <p:ph sz="quarter" idx="1"/>
          </p:nvPr>
        </p:nvSpPr>
        <p:spPr>
          <a:xfrm>
            <a:off x="1021976" y="1600200"/>
            <a:ext cx="9544424" cy="4873752"/>
          </a:xfrm>
        </p:spPr>
        <p:txBody>
          <a:bodyPr/>
          <a:lstStyle/>
          <a:p>
            <a:pPr>
              <a:lnSpc>
                <a:spcPct val="150000"/>
              </a:lnSpc>
              <a:buFont typeface="Wingdings" panose="05000000000000000000" pitchFamily="2" charset="2"/>
              <a:buChar char="Ø"/>
            </a:pPr>
            <a:r>
              <a:rPr lang="en-US" dirty="0" smtClean="0"/>
              <a:t>A Mental Health Friendly Workplace</a:t>
            </a:r>
          </a:p>
          <a:p>
            <a:pPr>
              <a:lnSpc>
                <a:spcPct val="150000"/>
              </a:lnSpc>
              <a:buFont typeface="Wingdings" panose="05000000000000000000" pitchFamily="2" charset="2"/>
              <a:buChar char="Ø"/>
            </a:pPr>
            <a:r>
              <a:rPr lang="en-US" dirty="0" smtClean="0"/>
              <a:t>What Can We Do to Counter Stigma</a:t>
            </a:r>
          </a:p>
          <a:p>
            <a:pPr>
              <a:lnSpc>
                <a:spcPct val="150000"/>
              </a:lnSpc>
              <a:buFont typeface="Wingdings" panose="05000000000000000000" pitchFamily="2" charset="2"/>
              <a:buChar char="Ø"/>
            </a:pPr>
            <a:r>
              <a:rPr lang="en-US" dirty="0" smtClean="0"/>
              <a:t>Myths and Facts About Mental Illness</a:t>
            </a:r>
          </a:p>
          <a:p>
            <a:pPr>
              <a:lnSpc>
                <a:spcPct val="150000"/>
              </a:lnSpc>
              <a:buFont typeface="Wingdings" panose="05000000000000000000" pitchFamily="2" charset="2"/>
              <a:buChar char="Ø"/>
            </a:pPr>
            <a:r>
              <a:rPr lang="en-US" dirty="0" smtClean="0"/>
              <a:t>National Resources</a:t>
            </a:r>
          </a:p>
        </p:txBody>
      </p:sp>
    </p:spTree>
    <p:extLst>
      <p:ext uri="{BB962C8B-B14F-4D97-AF65-F5344CB8AC3E}">
        <p14:creationId xmlns:p14="http://schemas.microsoft.com/office/powerpoint/2010/main" val="3788897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0494" y="936812"/>
            <a:ext cx="8229600" cy="1894362"/>
          </a:xfrm>
        </p:spPr>
        <p:txBody>
          <a:bodyPr anchor="ctr">
            <a:normAutofit/>
          </a:bodyPr>
          <a:lstStyle/>
          <a:p>
            <a:r>
              <a:rPr lang="en-US" sz="4000" b="1" dirty="0" smtClean="0">
                <a:solidFill>
                  <a:srgbClr val="FF0000"/>
                </a:solidFill>
              </a:rPr>
              <a:t>As a Manager or Supervisor</a:t>
            </a:r>
            <a:endParaRPr lang="en-US" sz="4000" b="1" dirty="0">
              <a:solidFill>
                <a:srgbClr val="FF0000"/>
              </a:solidFill>
            </a:endParaRPr>
          </a:p>
        </p:txBody>
      </p:sp>
      <p:sp>
        <p:nvSpPr>
          <p:cNvPr id="3" name="Subtitle 2"/>
          <p:cNvSpPr>
            <a:spLocks noGrp="1"/>
          </p:cNvSpPr>
          <p:nvPr>
            <p:ph type="subTitle" idx="1"/>
          </p:nvPr>
        </p:nvSpPr>
        <p:spPr>
          <a:xfrm>
            <a:off x="2465293" y="2178424"/>
            <a:ext cx="9144000" cy="2120153"/>
          </a:xfrm>
        </p:spPr>
        <p:txBody>
          <a:bodyPr>
            <a:normAutofit/>
          </a:bodyPr>
          <a:lstStyle/>
          <a:p>
            <a:pPr>
              <a:lnSpc>
                <a:spcPct val="100000"/>
              </a:lnSpc>
            </a:pPr>
            <a:r>
              <a:rPr lang="en-US" sz="3600" dirty="0" smtClean="0"/>
              <a:t>What </a:t>
            </a:r>
            <a:r>
              <a:rPr lang="en-US" sz="3600" i="1" dirty="0" smtClean="0"/>
              <a:t>you </a:t>
            </a:r>
            <a:r>
              <a:rPr lang="en-US" sz="3600" b="1" i="1" dirty="0" smtClean="0"/>
              <a:t>can</a:t>
            </a:r>
            <a:r>
              <a:rPr lang="en-US" sz="3600" i="1" dirty="0" smtClean="0"/>
              <a:t> do </a:t>
            </a:r>
            <a:r>
              <a:rPr lang="en-US" sz="3600" dirty="0" smtClean="0"/>
              <a:t>to have </a:t>
            </a:r>
          </a:p>
          <a:p>
            <a:pPr>
              <a:lnSpc>
                <a:spcPct val="100000"/>
              </a:lnSpc>
            </a:pPr>
            <a:r>
              <a:rPr lang="en-US" sz="3600" dirty="0" smtClean="0"/>
              <a:t>a workplace that thrives!</a:t>
            </a:r>
            <a:endParaRPr lang="en-US" sz="3600" dirty="0"/>
          </a:p>
        </p:txBody>
      </p:sp>
    </p:spTree>
    <p:extLst>
      <p:ext uri="{BB962C8B-B14F-4D97-AF65-F5344CB8AC3E}">
        <p14:creationId xmlns:p14="http://schemas.microsoft.com/office/powerpoint/2010/main" val="661811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Know Your Policy and Practices</a:t>
            </a:r>
            <a:endParaRPr lang="en-US" sz="4000" dirty="0">
              <a:solidFill>
                <a:srgbClr val="FF0000"/>
              </a:solidFill>
            </a:endParaRPr>
          </a:p>
        </p:txBody>
      </p:sp>
      <p:sp>
        <p:nvSpPr>
          <p:cNvPr id="3" name="Content Placeholder 2"/>
          <p:cNvSpPr>
            <a:spLocks noGrp="1"/>
          </p:cNvSpPr>
          <p:nvPr>
            <p:ph sz="quarter" idx="1"/>
          </p:nvPr>
        </p:nvSpPr>
        <p:spPr>
          <a:xfrm>
            <a:off x="950258" y="1600200"/>
            <a:ext cx="9616141" cy="4873752"/>
          </a:xfrm>
        </p:spPr>
        <p:txBody>
          <a:bodyPr/>
          <a:lstStyle/>
          <a:p>
            <a:pPr>
              <a:lnSpc>
                <a:spcPct val="150000"/>
              </a:lnSpc>
              <a:buFont typeface="Wingdings" panose="05000000000000000000" pitchFamily="2" charset="2"/>
              <a:buChar char="Ø"/>
            </a:pPr>
            <a:r>
              <a:rPr lang="en-US" b="1" dirty="0" smtClean="0"/>
              <a:t>Understand</a:t>
            </a:r>
            <a:r>
              <a:rPr lang="en-US" dirty="0" smtClean="0"/>
              <a:t> employee assistance resources and publicize them</a:t>
            </a:r>
          </a:p>
          <a:p>
            <a:pPr>
              <a:lnSpc>
                <a:spcPct val="150000"/>
              </a:lnSpc>
              <a:buFont typeface="Wingdings" panose="05000000000000000000" pitchFamily="2" charset="2"/>
              <a:buChar char="Ø"/>
            </a:pPr>
            <a:r>
              <a:rPr lang="en-US" b="1" dirty="0" smtClean="0"/>
              <a:t>Be</a:t>
            </a:r>
            <a:r>
              <a:rPr lang="en-US" dirty="0" smtClean="0"/>
              <a:t> </a:t>
            </a:r>
            <a:r>
              <a:rPr lang="en-US" b="1" dirty="0" smtClean="0"/>
              <a:t>open</a:t>
            </a:r>
            <a:r>
              <a:rPr lang="en-US" dirty="0" smtClean="0"/>
              <a:t> to making reasonable accommodation</a:t>
            </a:r>
          </a:p>
          <a:p>
            <a:pPr>
              <a:lnSpc>
                <a:spcPct val="150000"/>
              </a:lnSpc>
              <a:buFont typeface="Wingdings" panose="05000000000000000000" pitchFamily="2" charset="2"/>
              <a:buChar char="Ø"/>
            </a:pPr>
            <a:r>
              <a:rPr lang="en-US" b="1" dirty="0" smtClean="0"/>
              <a:t>Be</a:t>
            </a:r>
            <a:r>
              <a:rPr lang="en-US" dirty="0" smtClean="0"/>
              <a:t> </a:t>
            </a:r>
            <a:r>
              <a:rPr lang="en-US" b="1" dirty="0" smtClean="0"/>
              <a:t>aware</a:t>
            </a:r>
            <a:r>
              <a:rPr lang="en-US" dirty="0" smtClean="0"/>
              <a:t> of The Americans with Disabilities Act</a:t>
            </a:r>
            <a:endParaRPr lang="en-US" dirty="0"/>
          </a:p>
        </p:txBody>
      </p:sp>
    </p:spTree>
    <p:extLst>
      <p:ext uri="{BB962C8B-B14F-4D97-AF65-F5344CB8AC3E}">
        <p14:creationId xmlns:p14="http://schemas.microsoft.com/office/powerpoint/2010/main" val="2892455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The ADA protects those with disability</a:t>
            </a:r>
            <a:endParaRPr lang="en-US" sz="4000" dirty="0">
              <a:solidFill>
                <a:srgbClr val="FF0000"/>
              </a:solidFill>
            </a:endParaRPr>
          </a:p>
        </p:txBody>
      </p:sp>
      <p:sp>
        <p:nvSpPr>
          <p:cNvPr id="3" name="Content Placeholder 2"/>
          <p:cNvSpPr>
            <a:spLocks noGrp="1"/>
          </p:cNvSpPr>
          <p:nvPr>
            <p:ph sz="quarter" idx="1"/>
          </p:nvPr>
        </p:nvSpPr>
        <p:spPr>
          <a:xfrm>
            <a:off x="1425393" y="1802342"/>
            <a:ext cx="2286000" cy="2487706"/>
          </a:xfrm>
        </p:spPr>
        <p:txBody>
          <a:bodyPr>
            <a:normAutofit/>
          </a:bodyPr>
          <a:lstStyle/>
          <a:p>
            <a:pPr marL="0" indent="0">
              <a:lnSpc>
                <a:spcPct val="100000"/>
              </a:lnSpc>
              <a:buNone/>
            </a:pPr>
            <a:r>
              <a:rPr lang="en-US" sz="2000" dirty="0" smtClean="0"/>
              <a:t>Has a mental or physical impairment that substantially limits one or more of his/her major life activities</a:t>
            </a:r>
          </a:p>
          <a:p>
            <a:endParaRPr lang="en-US" dirty="0"/>
          </a:p>
        </p:txBody>
      </p:sp>
      <p:sp>
        <p:nvSpPr>
          <p:cNvPr id="4" name="TextBox 3"/>
          <p:cNvSpPr txBox="1"/>
          <p:nvPr/>
        </p:nvSpPr>
        <p:spPr>
          <a:xfrm>
            <a:off x="4657167" y="1874059"/>
            <a:ext cx="2286000" cy="646331"/>
          </a:xfrm>
          <a:prstGeom prst="rect">
            <a:avLst/>
          </a:prstGeom>
          <a:noFill/>
        </p:spPr>
        <p:txBody>
          <a:bodyPr wrap="square" rtlCol="0">
            <a:spAutoFit/>
          </a:bodyPr>
          <a:lstStyle/>
          <a:p>
            <a:r>
              <a:rPr lang="en-US" dirty="0"/>
              <a:t>Has a record of such an impairment </a:t>
            </a:r>
          </a:p>
        </p:txBody>
      </p:sp>
      <p:sp>
        <p:nvSpPr>
          <p:cNvPr id="5" name="TextBox 4"/>
          <p:cNvSpPr txBox="1"/>
          <p:nvPr/>
        </p:nvSpPr>
        <p:spPr>
          <a:xfrm>
            <a:off x="8592670" y="1874059"/>
            <a:ext cx="2286000" cy="646331"/>
          </a:xfrm>
          <a:prstGeom prst="rect">
            <a:avLst/>
          </a:prstGeom>
          <a:noFill/>
        </p:spPr>
        <p:txBody>
          <a:bodyPr wrap="square" rtlCol="0">
            <a:spAutoFit/>
          </a:bodyPr>
          <a:lstStyle/>
          <a:p>
            <a:r>
              <a:rPr lang="en-US" dirty="0"/>
              <a:t>Is regarded as having such an impairment</a:t>
            </a:r>
          </a:p>
        </p:txBody>
      </p:sp>
      <p:sp>
        <p:nvSpPr>
          <p:cNvPr id="6" name="TextBox 5"/>
          <p:cNvSpPr txBox="1"/>
          <p:nvPr/>
        </p:nvSpPr>
        <p:spPr>
          <a:xfrm>
            <a:off x="3845859" y="5746376"/>
            <a:ext cx="7404847" cy="461665"/>
          </a:xfrm>
          <a:prstGeom prst="rect">
            <a:avLst/>
          </a:prstGeom>
          <a:noFill/>
        </p:spPr>
        <p:txBody>
          <a:bodyPr wrap="square" rtlCol="0">
            <a:spAutoFit/>
          </a:bodyPr>
          <a:lstStyle/>
          <a:p>
            <a:pPr algn="r"/>
            <a:r>
              <a:rPr lang="en-US" sz="2400" i="1" dirty="0">
                <a:solidFill>
                  <a:srgbClr val="FF0000"/>
                </a:solidFill>
              </a:rPr>
              <a:t>…</a:t>
            </a:r>
            <a:r>
              <a:rPr lang="en-US" sz="2400" i="1" dirty="0"/>
              <a:t> requires reasonable accommodation</a:t>
            </a:r>
          </a:p>
        </p:txBody>
      </p:sp>
      <p:sp>
        <p:nvSpPr>
          <p:cNvPr id="7" name="TextBox 6"/>
          <p:cNvSpPr txBox="1"/>
          <p:nvPr/>
        </p:nvSpPr>
        <p:spPr>
          <a:xfrm>
            <a:off x="4793875" y="3819363"/>
            <a:ext cx="5741895" cy="1200329"/>
          </a:xfrm>
          <a:prstGeom prst="rect">
            <a:avLst/>
          </a:prstGeom>
          <a:noFill/>
        </p:spPr>
        <p:txBody>
          <a:bodyPr wrap="square" rtlCol="0">
            <a:spAutoFit/>
          </a:bodyPr>
          <a:lstStyle/>
          <a:p>
            <a:r>
              <a:rPr lang="en-US" sz="2400" dirty="0" smtClean="0">
                <a:latin typeface="Vijaya" panose="020B0604020202020204" pitchFamily="34" charset="0"/>
                <a:cs typeface="Vijaya" panose="020B0604020202020204" pitchFamily="34" charset="0"/>
              </a:rPr>
              <a:t>The definition of disability should be construed in favor of broad coverage…and generally shall not require extensive analysis.</a:t>
            </a:r>
            <a:endParaRPr lang="en-US" sz="2400" dirty="0">
              <a:latin typeface="Vijaya" panose="020B0604020202020204" pitchFamily="34" charset="0"/>
              <a:cs typeface="Vijaya" panose="020B0604020202020204" pitchFamily="34" charset="0"/>
            </a:endParaRPr>
          </a:p>
        </p:txBody>
      </p:sp>
      <p:sp>
        <p:nvSpPr>
          <p:cNvPr id="9" name="TextBox 8"/>
          <p:cNvSpPr txBox="1"/>
          <p:nvPr/>
        </p:nvSpPr>
        <p:spPr>
          <a:xfrm>
            <a:off x="1111624" y="1888831"/>
            <a:ext cx="322731" cy="369332"/>
          </a:xfrm>
          <a:prstGeom prst="rect">
            <a:avLst/>
          </a:prstGeom>
          <a:solidFill>
            <a:srgbClr val="FF0000"/>
          </a:solidFill>
          <a:ln>
            <a:solidFill>
              <a:srgbClr val="FF0000"/>
            </a:solidFill>
          </a:ln>
        </p:spPr>
        <p:txBody>
          <a:bodyPr wrap="square" rtlCol="0">
            <a:spAutoFit/>
          </a:bodyPr>
          <a:lstStyle/>
          <a:p>
            <a:r>
              <a:rPr lang="en-US" b="1" dirty="0" smtClean="0">
                <a:solidFill>
                  <a:schemeClr val="bg1"/>
                </a:solidFill>
              </a:rPr>
              <a:t>1</a:t>
            </a:r>
            <a:endParaRPr lang="en-US" b="1" dirty="0">
              <a:solidFill>
                <a:schemeClr val="bg1"/>
              </a:solidFill>
            </a:endParaRPr>
          </a:p>
        </p:txBody>
      </p:sp>
      <p:sp>
        <p:nvSpPr>
          <p:cNvPr id="10" name="TextBox 9"/>
          <p:cNvSpPr txBox="1"/>
          <p:nvPr/>
        </p:nvSpPr>
        <p:spPr>
          <a:xfrm>
            <a:off x="4334436" y="1888831"/>
            <a:ext cx="322731" cy="369332"/>
          </a:xfrm>
          <a:prstGeom prst="rect">
            <a:avLst/>
          </a:prstGeom>
          <a:solidFill>
            <a:srgbClr val="FF0000"/>
          </a:solidFill>
          <a:ln>
            <a:solidFill>
              <a:srgbClr val="FF0000"/>
            </a:solidFill>
          </a:ln>
        </p:spPr>
        <p:txBody>
          <a:bodyPr wrap="square" rtlCol="0">
            <a:spAutoFit/>
          </a:bodyPr>
          <a:lstStyle/>
          <a:p>
            <a:r>
              <a:rPr lang="en-US" b="1" dirty="0" smtClean="0">
                <a:solidFill>
                  <a:schemeClr val="bg1"/>
                </a:solidFill>
              </a:rPr>
              <a:t>2</a:t>
            </a:r>
            <a:endParaRPr lang="en-US" b="1" dirty="0">
              <a:solidFill>
                <a:schemeClr val="bg1"/>
              </a:solidFill>
            </a:endParaRPr>
          </a:p>
        </p:txBody>
      </p:sp>
      <p:sp>
        <p:nvSpPr>
          <p:cNvPr id="11" name="TextBox 10"/>
          <p:cNvSpPr txBox="1"/>
          <p:nvPr/>
        </p:nvSpPr>
        <p:spPr>
          <a:xfrm>
            <a:off x="8269939" y="2012558"/>
            <a:ext cx="322731" cy="369332"/>
          </a:xfrm>
          <a:prstGeom prst="rect">
            <a:avLst/>
          </a:prstGeom>
          <a:solidFill>
            <a:srgbClr val="FF0000"/>
          </a:solidFill>
          <a:ln>
            <a:solidFill>
              <a:srgbClr val="FF0000"/>
            </a:solidFill>
          </a:ln>
        </p:spPr>
        <p:txBody>
          <a:bodyPr wrap="square" rtlCol="0">
            <a:spAutoFit/>
          </a:bodyPr>
          <a:lstStyle/>
          <a:p>
            <a:r>
              <a:rPr lang="en-US" b="1" dirty="0" smtClean="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52209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Reasonable accommodation</a:t>
            </a:r>
            <a:endParaRPr lang="en-US" sz="4000" dirty="0">
              <a:solidFill>
                <a:srgbClr val="FF0000"/>
              </a:solidFill>
            </a:endParaRPr>
          </a:p>
        </p:txBody>
      </p:sp>
      <p:sp>
        <p:nvSpPr>
          <p:cNvPr id="3" name="Content Placeholder 2"/>
          <p:cNvSpPr>
            <a:spLocks noGrp="1"/>
          </p:cNvSpPr>
          <p:nvPr>
            <p:ph sz="quarter" idx="1"/>
          </p:nvPr>
        </p:nvSpPr>
        <p:spPr>
          <a:xfrm>
            <a:off x="1237128" y="1470212"/>
            <a:ext cx="10116671" cy="4984376"/>
          </a:xfrm>
        </p:spPr>
        <p:txBody>
          <a:bodyPr>
            <a:normAutofit/>
          </a:bodyPr>
          <a:lstStyle/>
          <a:p>
            <a:pPr>
              <a:lnSpc>
                <a:spcPct val="150000"/>
              </a:lnSpc>
              <a:buFont typeface="Wingdings" panose="05000000000000000000" pitchFamily="2" charset="2"/>
              <a:buChar char="Ø"/>
            </a:pPr>
            <a:r>
              <a:rPr lang="en-US" dirty="0" smtClean="0"/>
              <a:t>Schedule modifications</a:t>
            </a:r>
          </a:p>
          <a:p>
            <a:pPr>
              <a:lnSpc>
                <a:spcPct val="150000"/>
              </a:lnSpc>
              <a:buFont typeface="Wingdings" panose="05000000000000000000" pitchFamily="2" charset="2"/>
              <a:buChar char="Ø"/>
            </a:pPr>
            <a:r>
              <a:rPr lang="en-US" dirty="0" smtClean="0"/>
              <a:t>Job modification</a:t>
            </a:r>
          </a:p>
          <a:p>
            <a:pPr>
              <a:lnSpc>
                <a:spcPct val="150000"/>
              </a:lnSpc>
              <a:buFont typeface="Wingdings" panose="05000000000000000000" pitchFamily="2" charset="2"/>
              <a:buChar char="Ø"/>
            </a:pPr>
            <a:r>
              <a:rPr lang="en-US" dirty="0" smtClean="0"/>
              <a:t>Modifications in physical environment</a:t>
            </a:r>
          </a:p>
          <a:p>
            <a:pPr>
              <a:lnSpc>
                <a:spcPct val="150000"/>
              </a:lnSpc>
              <a:buFont typeface="Wingdings" panose="05000000000000000000" pitchFamily="2" charset="2"/>
              <a:buChar char="Ø"/>
            </a:pPr>
            <a:r>
              <a:rPr lang="en-US" dirty="0" smtClean="0"/>
              <a:t>Changes in policy</a:t>
            </a:r>
          </a:p>
          <a:p>
            <a:pPr>
              <a:lnSpc>
                <a:spcPct val="150000"/>
              </a:lnSpc>
              <a:buFont typeface="Wingdings" panose="05000000000000000000" pitchFamily="2" charset="2"/>
              <a:buChar char="Ø"/>
            </a:pPr>
            <a:r>
              <a:rPr lang="en-US" dirty="0" smtClean="0"/>
              <a:t>Provision of human assistance</a:t>
            </a:r>
          </a:p>
          <a:p>
            <a:pPr>
              <a:lnSpc>
                <a:spcPct val="150000"/>
              </a:lnSpc>
              <a:buFont typeface="Wingdings" panose="05000000000000000000" pitchFamily="2" charset="2"/>
              <a:buChar char="Ø"/>
            </a:pPr>
            <a:r>
              <a:rPr lang="en-US" dirty="0" smtClean="0"/>
              <a:t>Provisions of assistive technology</a:t>
            </a:r>
          </a:p>
          <a:p>
            <a:pPr>
              <a:lnSpc>
                <a:spcPct val="150000"/>
              </a:lnSpc>
              <a:buFont typeface="Wingdings" panose="05000000000000000000" pitchFamily="2" charset="2"/>
              <a:buChar char="Ø"/>
            </a:pPr>
            <a:r>
              <a:rPr lang="en-US" dirty="0" smtClean="0"/>
              <a:t>Supervisory techniques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818" y="1430113"/>
            <a:ext cx="3534269" cy="4553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6059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2259"/>
            <a:ext cx="12192000" cy="23935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a:bodyPr>
          <a:lstStyle/>
          <a:p>
            <a:r>
              <a:rPr lang="en-US" sz="4000" dirty="0" smtClean="0">
                <a:solidFill>
                  <a:srgbClr val="FF0000"/>
                </a:solidFill>
              </a:rPr>
              <a:t>What can a supervisor do?</a:t>
            </a:r>
            <a:endParaRPr lang="en-US" sz="4000" dirty="0">
              <a:solidFill>
                <a:srgbClr val="FF0000"/>
              </a:solidFill>
            </a:endParaRPr>
          </a:p>
        </p:txBody>
      </p:sp>
      <p:sp>
        <p:nvSpPr>
          <p:cNvPr id="8" name="Content Placeholder 7"/>
          <p:cNvSpPr>
            <a:spLocks noGrp="1"/>
          </p:cNvSpPr>
          <p:nvPr>
            <p:ph sz="quarter" idx="1"/>
          </p:nvPr>
        </p:nvSpPr>
        <p:spPr>
          <a:xfrm>
            <a:off x="1165412" y="1825625"/>
            <a:ext cx="10188388" cy="2181599"/>
          </a:xfrm>
        </p:spPr>
        <p:txBody>
          <a:bodyPr/>
          <a:lstStyle/>
          <a:p>
            <a:pPr>
              <a:lnSpc>
                <a:spcPct val="150000"/>
              </a:lnSpc>
              <a:buClr>
                <a:schemeClr val="bg1"/>
              </a:buClr>
              <a:buFont typeface="Wingdings" panose="05000000000000000000" pitchFamily="2" charset="2"/>
              <a:buChar char="Ø"/>
            </a:pPr>
            <a:r>
              <a:rPr lang="en-US" dirty="0" smtClean="0">
                <a:solidFill>
                  <a:schemeClr val="bg1"/>
                </a:solidFill>
              </a:rPr>
              <a:t>Do not try to diagnose a problem by yourself</a:t>
            </a:r>
          </a:p>
          <a:p>
            <a:pPr>
              <a:lnSpc>
                <a:spcPct val="150000"/>
              </a:lnSpc>
              <a:buClr>
                <a:schemeClr val="bg1"/>
              </a:buClr>
              <a:buFont typeface="Wingdings" panose="05000000000000000000" pitchFamily="2" charset="2"/>
              <a:buChar char="Ø"/>
            </a:pPr>
            <a:r>
              <a:rPr lang="en-US" dirty="0" smtClean="0">
                <a:solidFill>
                  <a:schemeClr val="bg1"/>
                </a:solidFill>
              </a:rPr>
              <a:t>Learn about mental illness and sources of help</a:t>
            </a:r>
          </a:p>
          <a:p>
            <a:pPr>
              <a:lnSpc>
                <a:spcPct val="150000"/>
              </a:lnSpc>
              <a:buClr>
                <a:schemeClr val="bg1"/>
              </a:buClr>
              <a:buFont typeface="Wingdings" panose="05000000000000000000" pitchFamily="2" charset="2"/>
              <a:buChar char="Ø"/>
            </a:pPr>
            <a:r>
              <a:rPr lang="en-US" dirty="0" smtClean="0">
                <a:solidFill>
                  <a:schemeClr val="bg1"/>
                </a:solidFill>
              </a:rPr>
              <a:t>Recognize behavior that signals distress</a:t>
            </a:r>
            <a:endParaRPr lang="en-US" dirty="0">
              <a:solidFill>
                <a:schemeClr val="bg1"/>
              </a:solidFill>
            </a:endParaRPr>
          </a:p>
        </p:txBody>
      </p:sp>
    </p:spTree>
    <p:extLst>
      <p:ext uri="{BB962C8B-B14F-4D97-AF65-F5344CB8AC3E}">
        <p14:creationId xmlns:p14="http://schemas.microsoft.com/office/powerpoint/2010/main" val="203803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Behaviors that signal distress</a:t>
            </a:r>
            <a:endParaRPr lang="en-US" sz="4000" dirty="0">
              <a:solidFill>
                <a:srgbClr val="FF0000"/>
              </a:solidFill>
            </a:endParaRPr>
          </a:p>
        </p:txBody>
      </p:sp>
      <p:sp>
        <p:nvSpPr>
          <p:cNvPr id="3" name="Content Placeholder 2"/>
          <p:cNvSpPr>
            <a:spLocks noGrp="1"/>
          </p:cNvSpPr>
          <p:nvPr>
            <p:ph sz="quarter" idx="1"/>
          </p:nvPr>
        </p:nvSpPr>
        <p:spPr>
          <a:xfrm>
            <a:off x="1299882" y="1479176"/>
            <a:ext cx="10053918" cy="4697787"/>
          </a:xfrm>
        </p:spPr>
        <p:txBody>
          <a:bodyPr>
            <a:normAutofit/>
          </a:bodyPr>
          <a:lstStyle/>
          <a:p>
            <a:pPr>
              <a:lnSpc>
                <a:spcPct val="150000"/>
              </a:lnSpc>
              <a:buFont typeface="Wingdings" panose="05000000000000000000" pitchFamily="2" charset="2"/>
              <a:buChar char="Ø"/>
            </a:pPr>
            <a:r>
              <a:rPr lang="en-US" dirty="0" smtClean="0"/>
              <a:t>Displays of anger or blaming others</a:t>
            </a:r>
          </a:p>
          <a:p>
            <a:pPr>
              <a:lnSpc>
                <a:spcPct val="150000"/>
              </a:lnSpc>
              <a:buFont typeface="Wingdings" panose="05000000000000000000" pitchFamily="2" charset="2"/>
              <a:buChar char="Ø"/>
            </a:pPr>
            <a:r>
              <a:rPr lang="en-US" dirty="0" smtClean="0"/>
              <a:t>Safety risks and accidents</a:t>
            </a:r>
          </a:p>
          <a:p>
            <a:pPr>
              <a:lnSpc>
                <a:spcPct val="150000"/>
              </a:lnSpc>
              <a:buFont typeface="Wingdings" panose="05000000000000000000" pitchFamily="2" charset="2"/>
              <a:buChar char="Ø"/>
            </a:pPr>
            <a:r>
              <a:rPr lang="en-US" dirty="0" smtClean="0"/>
              <a:t>Frequent absenteeism</a:t>
            </a:r>
          </a:p>
          <a:p>
            <a:pPr>
              <a:lnSpc>
                <a:spcPct val="150000"/>
              </a:lnSpc>
              <a:buFont typeface="Wingdings" panose="05000000000000000000" pitchFamily="2" charset="2"/>
              <a:buChar char="Ø"/>
            </a:pPr>
            <a:r>
              <a:rPr lang="en-US" dirty="0" smtClean="0"/>
              <a:t>Consistent tardiness</a:t>
            </a:r>
          </a:p>
          <a:p>
            <a:pPr>
              <a:lnSpc>
                <a:spcPct val="150000"/>
              </a:lnSpc>
              <a:buFont typeface="Wingdings" panose="05000000000000000000" pitchFamily="2" charset="2"/>
              <a:buChar char="Ø"/>
            </a:pPr>
            <a:r>
              <a:rPr lang="en-US" dirty="0" smtClean="0"/>
              <a:t>Frequent statements about being tired</a:t>
            </a:r>
          </a:p>
          <a:p>
            <a:pPr>
              <a:lnSpc>
                <a:spcPct val="150000"/>
              </a:lnSpc>
              <a:buFont typeface="Wingdings" panose="05000000000000000000" pitchFamily="2" charset="2"/>
              <a:buChar char="Ø"/>
            </a:pPr>
            <a:r>
              <a:rPr lang="en-US" dirty="0" smtClean="0"/>
              <a:t>Decreased productivity</a:t>
            </a:r>
          </a:p>
          <a:p>
            <a:pPr>
              <a:lnSpc>
                <a:spcPct val="150000"/>
              </a:lnSpc>
              <a:buFont typeface="Wingdings" panose="05000000000000000000" pitchFamily="2" charset="2"/>
              <a:buChar char="Ø"/>
            </a:pPr>
            <a:r>
              <a:rPr lang="en-US" dirty="0" smtClean="0"/>
              <a:t>Morale problems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861" y="1429551"/>
            <a:ext cx="3505690" cy="4572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94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Behaviors that signal distress</a:t>
            </a:r>
            <a:endParaRPr lang="en-US" sz="4000" dirty="0">
              <a:solidFill>
                <a:srgbClr val="FF0000"/>
              </a:solidFill>
            </a:endParaRPr>
          </a:p>
        </p:txBody>
      </p:sp>
      <p:sp>
        <p:nvSpPr>
          <p:cNvPr id="3" name="Content Placeholder 2"/>
          <p:cNvSpPr>
            <a:spLocks noGrp="1"/>
          </p:cNvSpPr>
          <p:nvPr>
            <p:ph sz="quarter" idx="1"/>
          </p:nvPr>
        </p:nvSpPr>
        <p:spPr>
          <a:xfrm>
            <a:off x="1201271" y="1631576"/>
            <a:ext cx="3935506" cy="4545387"/>
          </a:xfrm>
        </p:spPr>
        <p:txBody>
          <a:bodyPr>
            <a:normAutofit fontScale="70000" lnSpcReduction="20000"/>
          </a:bodyPr>
          <a:lstStyle/>
          <a:p>
            <a:pPr lvl="0">
              <a:lnSpc>
                <a:spcPct val="150000"/>
              </a:lnSpc>
              <a:buFont typeface="Wingdings" panose="05000000000000000000" pitchFamily="2" charset="2"/>
              <a:buChar char="Ø"/>
            </a:pPr>
            <a:r>
              <a:rPr lang="en-US" dirty="0">
                <a:solidFill>
                  <a:prstClr val="black"/>
                </a:solidFill>
              </a:rPr>
              <a:t>Difficulty concentrating, making decisions, or remembering </a:t>
            </a:r>
            <a:r>
              <a:rPr lang="en-US" dirty="0" smtClean="0">
                <a:solidFill>
                  <a:prstClr val="black"/>
                </a:solidFill>
              </a:rPr>
              <a:t>things</a:t>
            </a:r>
            <a:endParaRPr lang="en-US" dirty="0" smtClean="0"/>
          </a:p>
          <a:p>
            <a:pPr>
              <a:lnSpc>
                <a:spcPct val="150000"/>
              </a:lnSpc>
              <a:buFont typeface="Wingdings" panose="05000000000000000000" pitchFamily="2" charset="2"/>
              <a:buChar char="Ø"/>
            </a:pPr>
            <a:r>
              <a:rPr lang="en-US" dirty="0" smtClean="0"/>
              <a:t>Working excessive overtime over a prolonged period</a:t>
            </a:r>
          </a:p>
          <a:p>
            <a:pPr>
              <a:lnSpc>
                <a:spcPct val="150000"/>
              </a:lnSpc>
              <a:buFont typeface="Wingdings" panose="05000000000000000000" pitchFamily="2" charset="2"/>
              <a:buChar char="Ø"/>
            </a:pPr>
            <a:r>
              <a:rPr lang="en-US" dirty="0" smtClean="0"/>
              <a:t>Complains of unexplained aches and pains</a:t>
            </a:r>
          </a:p>
          <a:p>
            <a:pPr>
              <a:lnSpc>
                <a:spcPct val="150000"/>
              </a:lnSpc>
              <a:buFont typeface="Wingdings" panose="05000000000000000000" pitchFamily="2" charset="2"/>
              <a:buChar char="Ø"/>
            </a:pPr>
            <a:r>
              <a:rPr lang="en-US" dirty="0" smtClean="0"/>
              <a:t>Lack of cooperation or a general inability to work with others</a:t>
            </a:r>
          </a:p>
          <a:p>
            <a:pPr>
              <a:lnSpc>
                <a:spcPct val="150000"/>
              </a:lnSpc>
              <a:buFont typeface="Wingdings" panose="05000000000000000000" pitchFamily="2" charset="2"/>
              <a:buChar char="Ø"/>
            </a:pPr>
            <a:r>
              <a:rPr lang="en-US" dirty="0" smtClean="0"/>
              <a:t>Strange or grandiose ideas</a:t>
            </a:r>
          </a:p>
          <a:p>
            <a:pPr>
              <a:lnSpc>
                <a:spcPct val="150000"/>
              </a:lnSpc>
              <a:buFont typeface="Wingdings" panose="05000000000000000000" pitchFamily="2" charset="2"/>
              <a:buChar char="Ø"/>
            </a:pPr>
            <a:r>
              <a:rPr lang="en-US" dirty="0" smtClean="0"/>
              <a:t>Alcohol or drug abuse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827" y="1420025"/>
            <a:ext cx="3515216" cy="45916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859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The Campaign to Change Direction</a:t>
            </a:r>
            <a:endParaRPr lang="en-US" sz="4000" b="1" dirty="0">
              <a:solidFill>
                <a:srgbClr val="FF0000"/>
              </a:solidFill>
            </a:endParaRPr>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16181"/>
          <a:stretch/>
        </p:blipFill>
        <p:spPr>
          <a:xfrm>
            <a:off x="4210695" y="2366681"/>
            <a:ext cx="2826327" cy="3651041"/>
          </a:xfrm>
        </p:spPr>
      </p:pic>
      <p:sp>
        <p:nvSpPr>
          <p:cNvPr id="5" name="Rectangle 4"/>
          <p:cNvSpPr/>
          <p:nvPr/>
        </p:nvSpPr>
        <p:spPr>
          <a:xfrm>
            <a:off x="152400" y="2034988"/>
            <a:ext cx="11107271" cy="8739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167211"/>
            <a:ext cx="11107271" cy="4571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405209"/>
            <a:ext cx="11107271" cy="4571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1520394"/>
            <a:ext cx="11107271"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en-US" sz="2400" b="1" dirty="0" smtClean="0">
                <a:solidFill>
                  <a:schemeClr val="bg1"/>
                </a:solidFill>
                <a:latin typeface="Gabriola" panose="04040605051002020D02" pitchFamily="82" charset="0"/>
              </a:rPr>
              <a:t>Learn the 5 signs</a:t>
            </a:r>
            <a:endParaRPr lang="en-US" sz="2400" b="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4104655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8899"/>
          </a:xfrm>
        </p:spPr>
        <p:txBody>
          <a:bodyPr>
            <a:noAutofit/>
          </a:bodyPr>
          <a:lstStyle/>
          <a:p>
            <a:r>
              <a:rPr lang="en-US" sz="4000" dirty="0" smtClean="0">
                <a:solidFill>
                  <a:srgbClr val="FF0000"/>
                </a:solidFill>
              </a:rPr>
              <a:t>GOAL &amp; OBJECTIVES</a:t>
            </a:r>
            <a:endParaRPr lang="en-US" sz="4000" dirty="0">
              <a:solidFill>
                <a:srgbClr val="FF0000"/>
              </a:solidFill>
            </a:endParaRPr>
          </a:p>
        </p:txBody>
      </p:sp>
      <p:sp>
        <p:nvSpPr>
          <p:cNvPr id="3" name="Content Placeholder 2"/>
          <p:cNvSpPr>
            <a:spLocks noGrp="1"/>
          </p:cNvSpPr>
          <p:nvPr>
            <p:ph sz="quarter" idx="1"/>
          </p:nvPr>
        </p:nvSpPr>
        <p:spPr>
          <a:xfrm>
            <a:off x="856129" y="1497106"/>
            <a:ext cx="6154271" cy="950259"/>
          </a:xfrm>
        </p:spPr>
        <p:txBody>
          <a:bodyPr>
            <a:normAutofit/>
          </a:bodyPr>
          <a:lstStyle/>
          <a:p>
            <a:pPr marL="0" indent="0">
              <a:buNone/>
            </a:pPr>
            <a:r>
              <a:rPr lang="en-US" dirty="0" smtClean="0"/>
              <a:t>Continue the process of creating a more mental health friendly work environment.</a:t>
            </a:r>
          </a:p>
          <a:p>
            <a:pPr marL="0" indent="0">
              <a:buNone/>
            </a:pPr>
            <a:endParaRPr lang="en-US" dirty="0" smtClean="0"/>
          </a:p>
        </p:txBody>
      </p:sp>
      <p:sp>
        <p:nvSpPr>
          <p:cNvPr id="4" name="TextBox 3"/>
          <p:cNvSpPr txBox="1"/>
          <p:nvPr/>
        </p:nvSpPr>
        <p:spPr>
          <a:xfrm>
            <a:off x="940769" y="2533957"/>
            <a:ext cx="6149788" cy="3395801"/>
          </a:xfrm>
          <a:prstGeom prst="rect">
            <a:avLst/>
          </a:prstGeom>
          <a:noFill/>
        </p:spPr>
        <p:txBody>
          <a:bodyPr wrap="square" rtlCol="0">
            <a:spAutoFit/>
          </a:bodyPr>
          <a:lstStyle/>
          <a:p>
            <a:pPr lvl="0">
              <a:lnSpc>
                <a:spcPct val="90000"/>
              </a:lnSpc>
              <a:spcBef>
                <a:spcPts val="1000"/>
              </a:spcBef>
            </a:pPr>
            <a:r>
              <a:rPr lang="en-US" sz="2800" dirty="0">
                <a:solidFill>
                  <a:prstClr val="black"/>
                </a:solidFill>
              </a:rPr>
              <a:t>You will learn:</a:t>
            </a:r>
          </a:p>
          <a:p>
            <a:pPr marL="800100" lvl="1" indent="-342900">
              <a:lnSpc>
                <a:spcPct val="90000"/>
              </a:lnSpc>
              <a:spcBef>
                <a:spcPts val="500"/>
              </a:spcBef>
              <a:buClr>
                <a:srgbClr val="FF0000"/>
              </a:buClr>
              <a:buSzPct val="75000"/>
              <a:buFont typeface="Wingdings" panose="05000000000000000000" pitchFamily="2" charset="2"/>
              <a:buChar char="Ø"/>
            </a:pPr>
            <a:r>
              <a:rPr lang="en-US" sz="2400" dirty="0">
                <a:solidFill>
                  <a:prstClr val="black"/>
                </a:solidFill>
              </a:rPr>
              <a:t>Mental illness is common</a:t>
            </a:r>
          </a:p>
          <a:p>
            <a:pPr marL="800100" lvl="1" indent="-342900">
              <a:lnSpc>
                <a:spcPct val="90000"/>
              </a:lnSpc>
              <a:spcBef>
                <a:spcPts val="500"/>
              </a:spcBef>
              <a:buClr>
                <a:srgbClr val="FF0000"/>
              </a:buClr>
              <a:buSzPct val="75000"/>
              <a:buFont typeface="Wingdings" panose="05000000000000000000" pitchFamily="2" charset="2"/>
              <a:buChar char="Ø"/>
            </a:pPr>
            <a:r>
              <a:rPr lang="en-US" sz="2400" dirty="0">
                <a:solidFill>
                  <a:prstClr val="black"/>
                </a:solidFill>
              </a:rPr>
              <a:t>There are effective treatments and people recover</a:t>
            </a:r>
          </a:p>
          <a:p>
            <a:pPr marL="800100" lvl="1" indent="-342900">
              <a:lnSpc>
                <a:spcPct val="90000"/>
              </a:lnSpc>
              <a:spcBef>
                <a:spcPts val="500"/>
              </a:spcBef>
              <a:buClr>
                <a:srgbClr val="FF0000"/>
              </a:buClr>
              <a:buSzPct val="75000"/>
              <a:buFont typeface="Wingdings" panose="05000000000000000000" pitchFamily="2" charset="2"/>
              <a:buChar char="Ø"/>
            </a:pPr>
            <a:r>
              <a:rPr lang="en-US" sz="2400" dirty="0">
                <a:solidFill>
                  <a:prstClr val="black"/>
                </a:solidFill>
              </a:rPr>
              <a:t>How your workplace will benefit from mental health friendly policies and practices</a:t>
            </a:r>
          </a:p>
          <a:p>
            <a:pPr marL="800100" lvl="1" indent="-342900">
              <a:lnSpc>
                <a:spcPct val="90000"/>
              </a:lnSpc>
              <a:spcBef>
                <a:spcPts val="500"/>
              </a:spcBef>
              <a:buClr>
                <a:srgbClr val="FF0000"/>
              </a:buClr>
              <a:buSzPct val="75000"/>
              <a:buFont typeface="Wingdings" panose="05000000000000000000" pitchFamily="2" charset="2"/>
              <a:buChar char="Ø"/>
            </a:pPr>
            <a:r>
              <a:rPr lang="en-US" sz="2400" dirty="0">
                <a:solidFill>
                  <a:prstClr val="black"/>
                </a:solidFill>
              </a:rPr>
              <a:t>What a mental health friendly workplace </a:t>
            </a:r>
            <a:r>
              <a:rPr lang="en-US" sz="2400" i="1" dirty="0">
                <a:solidFill>
                  <a:prstClr val="black"/>
                </a:solidFill>
              </a:rPr>
              <a:t>is and does</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8134" y="1071525"/>
            <a:ext cx="3515216" cy="4553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132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What else can a manager do?</a:t>
            </a:r>
            <a:endParaRPr lang="en-US" sz="4000" dirty="0">
              <a:solidFill>
                <a:srgbClr val="FF0000"/>
              </a:solidFill>
            </a:endParaRPr>
          </a:p>
        </p:txBody>
      </p:sp>
      <p:sp>
        <p:nvSpPr>
          <p:cNvPr id="3" name="Content Placeholder 2"/>
          <p:cNvSpPr>
            <a:spLocks noGrp="1"/>
          </p:cNvSpPr>
          <p:nvPr>
            <p:ph sz="quarter" idx="1"/>
          </p:nvPr>
        </p:nvSpPr>
        <p:spPr>
          <a:xfrm>
            <a:off x="1290918" y="1497106"/>
            <a:ext cx="10062882" cy="4679857"/>
          </a:xfrm>
        </p:spPr>
        <p:txBody>
          <a:bodyPr>
            <a:normAutofit/>
          </a:bodyPr>
          <a:lstStyle/>
          <a:p>
            <a:pPr>
              <a:buFont typeface="Wingdings" panose="05000000000000000000" pitchFamily="2" charset="2"/>
              <a:buChar char="Ø"/>
            </a:pPr>
            <a:r>
              <a:rPr lang="en-US" dirty="0" smtClean="0"/>
              <a:t>Use your skills to make the workplace feel safe and comfortable for ALL employees</a:t>
            </a:r>
          </a:p>
          <a:p>
            <a:pPr>
              <a:lnSpc>
                <a:spcPct val="150000"/>
              </a:lnSpc>
              <a:buFont typeface="Wingdings" panose="05000000000000000000" pitchFamily="2" charset="2"/>
              <a:buChar char="Ø"/>
            </a:pPr>
            <a:r>
              <a:rPr lang="en-US" dirty="0" smtClean="0"/>
              <a:t>Discuss changes in work performance with the employee</a:t>
            </a:r>
          </a:p>
          <a:p>
            <a:pPr>
              <a:lnSpc>
                <a:spcPct val="150000"/>
              </a:lnSpc>
              <a:buFont typeface="Wingdings" panose="05000000000000000000" pitchFamily="2" charset="2"/>
              <a:buChar char="Ø"/>
            </a:pPr>
            <a:r>
              <a:rPr lang="en-US" dirty="0" smtClean="0"/>
              <a:t>MAINTAIN CONFIDENTIALITY</a:t>
            </a:r>
          </a:p>
          <a:p>
            <a:pPr>
              <a:lnSpc>
                <a:spcPct val="150000"/>
              </a:lnSpc>
              <a:buFont typeface="Wingdings" panose="05000000000000000000" pitchFamily="2" charset="2"/>
              <a:buChar char="Ø"/>
            </a:pPr>
            <a:r>
              <a:rPr lang="en-US" dirty="0" smtClean="0"/>
              <a:t>Become familiar with the resources available for assisting employees</a:t>
            </a:r>
          </a:p>
          <a:p>
            <a:pPr>
              <a:buFont typeface="Wingdings" panose="05000000000000000000" pitchFamily="2" charset="2"/>
              <a:buChar char="Ø"/>
            </a:pPr>
            <a:r>
              <a:rPr lang="en-US" dirty="0" smtClean="0"/>
              <a:t>Recognize that an employee who is experiencing mental illness or distress may need a flexible schedule during treatment</a:t>
            </a:r>
            <a:endParaRPr lang="en-US" dirty="0"/>
          </a:p>
        </p:txBody>
      </p:sp>
    </p:spTree>
    <p:extLst>
      <p:ext uri="{BB962C8B-B14F-4D97-AF65-F5344CB8AC3E}">
        <p14:creationId xmlns:p14="http://schemas.microsoft.com/office/powerpoint/2010/main" val="1548187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Suggestions on how to start the conversation</a:t>
            </a:r>
            <a:endParaRPr lang="en-US" sz="4000" dirty="0">
              <a:solidFill>
                <a:srgbClr val="FF0000"/>
              </a:solidFill>
            </a:endParaRPr>
          </a:p>
        </p:txBody>
      </p:sp>
      <p:sp>
        <p:nvSpPr>
          <p:cNvPr id="3" name="Content Placeholder 2"/>
          <p:cNvSpPr>
            <a:spLocks noGrp="1"/>
          </p:cNvSpPr>
          <p:nvPr>
            <p:ph sz="quarter" idx="1"/>
          </p:nvPr>
        </p:nvSpPr>
        <p:spPr>
          <a:xfrm>
            <a:off x="609600" y="1855694"/>
            <a:ext cx="9956800" cy="4618258"/>
          </a:xfrm>
        </p:spPr>
        <p:txBody>
          <a:bodyPr>
            <a:normAutofit/>
          </a:bodyPr>
          <a:lstStyle/>
          <a:p>
            <a:pPr marL="0" indent="0">
              <a:lnSpc>
                <a:spcPct val="150000"/>
              </a:lnSpc>
              <a:buNone/>
            </a:pPr>
            <a:r>
              <a:rPr lang="en-US" sz="2000" dirty="0">
                <a:latin typeface="Vijaya" panose="020B0604020202020204" pitchFamily="34" charset="0"/>
                <a:cs typeface="Vijaya" panose="020B0604020202020204" pitchFamily="34" charset="0"/>
              </a:rPr>
              <a:t>“You’ve always been such a reliable staff person—top quality </a:t>
            </a:r>
            <a:r>
              <a:rPr lang="en-US" sz="2000" dirty="0" smtClean="0">
                <a:latin typeface="Vijaya" panose="020B0604020202020204" pitchFamily="34" charset="0"/>
                <a:cs typeface="Vijaya" panose="020B0604020202020204" pitchFamily="34" charset="0"/>
              </a:rPr>
              <a:t>work done </a:t>
            </a:r>
            <a:r>
              <a:rPr lang="en-US" sz="2000" dirty="0">
                <a:latin typeface="Vijaya" panose="020B0604020202020204" pitchFamily="34" charset="0"/>
                <a:cs typeface="Vijaya" panose="020B0604020202020204" pitchFamily="34" charset="0"/>
              </a:rPr>
              <a:t>on schedule and within budget. But I’m concerned that </a:t>
            </a:r>
            <a:r>
              <a:rPr lang="en-US" sz="2000" dirty="0" smtClean="0">
                <a:latin typeface="Vijaya" panose="020B0604020202020204" pitchFamily="34" charset="0"/>
                <a:cs typeface="Vijaya" panose="020B0604020202020204" pitchFamily="34" charset="0"/>
              </a:rPr>
              <a:t>recently you’ve </a:t>
            </a:r>
            <a:r>
              <a:rPr lang="en-US" sz="2000" dirty="0">
                <a:latin typeface="Vijaya" panose="020B0604020202020204" pitchFamily="34" charset="0"/>
                <a:cs typeface="Vijaya" panose="020B0604020202020204" pitchFamily="34" charset="0"/>
              </a:rPr>
              <a:t>been late to work often and are not meeting your </a:t>
            </a:r>
            <a:r>
              <a:rPr lang="en-US" sz="2000" dirty="0" smtClean="0">
                <a:latin typeface="Vijaya" panose="020B0604020202020204" pitchFamily="34" charset="0"/>
                <a:cs typeface="Vijaya" panose="020B0604020202020204" pitchFamily="34" charset="0"/>
              </a:rPr>
              <a:t>performance objectives</a:t>
            </a:r>
            <a:r>
              <a:rPr lang="en-US" sz="2000" dirty="0">
                <a:latin typeface="Vijaya" panose="020B0604020202020204" pitchFamily="34" charset="0"/>
                <a:cs typeface="Vijaya" panose="020B0604020202020204" pitchFamily="34" charset="0"/>
              </a:rPr>
              <a:t>. I’d really like to see you get back on track. Is </a:t>
            </a:r>
            <a:r>
              <a:rPr lang="en-US" sz="2000" dirty="0" smtClean="0">
                <a:latin typeface="Vijaya" panose="020B0604020202020204" pitchFamily="34" charset="0"/>
                <a:cs typeface="Vijaya" panose="020B0604020202020204" pitchFamily="34" charset="0"/>
              </a:rPr>
              <a:t>there anything </a:t>
            </a:r>
            <a:r>
              <a:rPr lang="en-US" sz="2000" dirty="0">
                <a:latin typeface="Vijaya" panose="020B0604020202020204" pitchFamily="34" charset="0"/>
                <a:cs typeface="Vijaya" panose="020B0604020202020204" pitchFamily="34" charset="0"/>
              </a:rPr>
              <a:t>that you can think of that would help you get back on track</a:t>
            </a:r>
            <a:r>
              <a:rPr lang="en-US" sz="2000" dirty="0" smtClean="0">
                <a:latin typeface="Vijaya" panose="020B0604020202020204" pitchFamily="34" charset="0"/>
                <a:cs typeface="Vijaya" panose="020B0604020202020204" pitchFamily="34" charset="0"/>
              </a:rPr>
              <a:t>? Is </a:t>
            </a:r>
            <a:r>
              <a:rPr lang="en-US" sz="2000" dirty="0">
                <a:latin typeface="Vijaya" panose="020B0604020202020204" pitchFamily="34" charset="0"/>
                <a:cs typeface="Vijaya" panose="020B0604020202020204" pitchFamily="34" charset="0"/>
              </a:rPr>
              <a:t>there anything I can do to help</a:t>
            </a:r>
            <a:r>
              <a:rPr lang="en-US" sz="2000" dirty="0" smtClean="0">
                <a:latin typeface="Vijaya" panose="020B0604020202020204" pitchFamily="34" charset="0"/>
                <a:cs typeface="Vijaya" panose="020B0604020202020204" pitchFamily="34" charset="0"/>
              </a:rPr>
              <a:t>?”</a:t>
            </a:r>
          </a:p>
          <a:p>
            <a:pPr marL="0" indent="0">
              <a:lnSpc>
                <a:spcPct val="150000"/>
              </a:lnSpc>
              <a:buNone/>
            </a:pPr>
            <a:endParaRPr lang="en-US" sz="2000" dirty="0" smtClean="0">
              <a:latin typeface="Vijaya" panose="020B0604020202020204" pitchFamily="34" charset="0"/>
              <a:cs typeface="Vijaya" panose="020B0604020202020204" pitchFamily="34" charset="0"/>
            </a:endParaRPr>
          </a:p>
          <a:p>
            <a:pPr marL="0" indent="0">
              <a:lnSpc>
                <a:spcPct val="150000"/>
              </a:lnSpc>
              <a:buNone/>
            </a:pPr>
            <a:r>
              <a:rPr lang="en-US" sz="2000" dirty="0">
                <a:latin typeface="Andalus" panose="02020603050405020304" pitchFamily="18" charset="-78"/>
                <a:cs typeface="Andalus" panose="02020603050405020304" pitchFamily="18" charset="-78"/>
              </a:rPr>
              <a:t>“Suzie, I see that you seem sad and it is affecting your work by not meeting your deadlines. From time to time, it is natural for everyone to get down, and many times it helps having someone to talk with.” (Then offer resources and follow up)</a:t>
            </a:r>
          </a:p>
          <a:p>
            <a:pPr marL="0" indent="0">
              <a:lnSpc>
                <a:spcPct val="150000"/>
              </a:lnSpc>
              <a:buNone/>
            </a:pPr>
            <a:endParaRPr lang="en-US" sz="2000" dirty="0" smtClean="0">
              <a:latin typeface="Vijaya" panose="020B0604020202020204" pitchFamily="34" charset="0"/>
              <a:cs typeface="Vijaya" panose="020B0604020202020204" pitchFamily="34" charset="0"/>
            </a:endParaRPr>
          </a:p>
          <a:p>
            <a:pPr marL="0" indent="0">
              <a:buNone/>
            </a:pPr>
            <a:endParaRPr lang="en-US" sz="1800" dirty="0"/>
          </a:p>
        </p:txBody>
      </p:sp>
    </p:spTree>
    <p:extLst>
      <p:ext uri="{BB962C8B-B14F-4D97-AF65-F5344CB8AC3E}">
        <p14:creationId xmlns:p14="http://schemas.microsoft.com/office/powerpoint/2010/main" val="4001379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Suggestions on how to start the conversation</a:t>
            </a:r>
            <a:endParaRPr lang="en-US" sz="4000" dirty="0">
              <a:solidFill>
                <a:srgbClr val="FF0000"/>
              </a:solidFill>
            </a:endParaRPr>
          </a:p>
        </p:txBody>
      </p:sp>
      <p:sp>
        <p:nvSpPr>
          <p:cNvPr id="3" name="Content Placeholder 2"/>
          <p:cNvSpPr>
            <a:spLocks noGrp="1"/>
          </p:cNvSpPr>
          <p:nvPr>
            <p:ph sz="quarter" idx="1"/>
          </p:nvPr>
        </p:nvSpPr>
        <p:spPr>
          <a:xfrm>
            <a:off x="609600" y="1900518"/>
            <a:ext cx="9956800" cy="4573434"/>
          </a:xfrm>
        </p:spPr>
        <p:txBody>
          <a:bodyPr>
            <a:normAutofit/>
          </a:bodyPr>
          <a:lstStyle/>
          <a:p>
            <a:pPr marL="0" indent="0">
              <a:lnSpc>
                <a:spcPct val="150000"/>
              </a:lnSpc>
              <a:buNone/>
            </a:pPr>
            <a:r>
              <a:rPr lang="en-US" sz="2000" dirty="0">
                <a:latin typeface="Vijaya" panose="020B0604020202020204" pitchFamily="34" charset="0"/>
                <a:cs typeface="Vijaya" panose="020B0604020202020204" pitchFamily="34" charset="0"/>
              </a:rPr>
              <a:t>”Let’s get together 3 weeks from now, and talk again. We can see </a:t>
            </a:r>
            <a:r>
              <a:rPr lang="en-US" sz="2000" dirty="0" smtClean="0">
                <a:latin typeface="Vijaya" panose="020B0604020202020204" pitchFamily="34" charset="0"/>
                <a:cs typeface="Vijaya" panose="020B0604020202020204" pitchFamily="34" charset="0"/>
              </a:rPr>
              <a:t>how the </a:t>
            </a:r>
            <a:r>
              <a:rPr lang="en-US" sz="2000" dirty="0">
                <a:latin typeface="Vijaya" panose="020B0604020202020204" pitchFamily="34" charset="0"/>
                <a:cs typeface="Vijaya" panose="020B0604020202020204" pitchFamily="34" charset="0"/>
              </a:rPr>
              <a:t>work is going, and whether any changes need to be made</a:t>
            </a:r>
            <a:r>
              <a:rPr lang="en-US" sz="2000" dirty="0" smtClean="0">
                <a:latin typeface="Vijaya" panose="020B0604020202020204" pitchFamily="34" charset="0"/>
                <a:cs typeface="Vijaya" panose="020B0604020202020204" pitchFamily="34" charset="0"/>
              </a:rPr>
              <a:t>.”</a:t>
            </a:r>
          </a:p>
          <a:p>
            <a:pPr marL="0" indent="0">
              <a:lnSpc>
                <a:spcPct val="150000"/>
              </a:lnSpc>
              <a:buNone/>
            </a:pPr>
            <a:endParaRPr lang="en-US" sz="1800" dirty="0"/>
          </a:p>
          <a:p>
            <a:pPr marL="0" indent="0">
              <a:lnSpc>
                <a:spcPct val="150000"/>
              </a:lnSpc>
              <a:buNone/>
            </a:pPr>
            <a:r>
              <a:rPr lang="en-US" sz="1800" dirty="0">
                <a:latin typeface="Andalus" panose="02020603050405020304" pitchFamily="18" charset="-78"/>
                <a:cs typeface="Andalus" panose="02020603050405020304" pitchFamily="18" charset="-78"/>
              </a:rPr>
              <a:t>“I don’t know whether this is the case for you, but if personal issues are affecting your work, you can speak confidentially to one of our employee assistance counselors. The service was set up to help employees. You can discuss with the counselor whether you might need any accommodations. Our conversation today, and appointments with the counselor, will be kept confidential and will not affect your job. . .”</a:t>
            </a:r>
          </a:p>
          <a:p>
            <a:pPr marL="0" indent="0">
              <a:lnSpc>
                <a:spcPct val="150000"/>
              </a:lnSpc>
              <a:buNone/>
            </a:pPr>
            <a:endParaRPr lang="en-US" sz="1800"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18742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Common Resources for Employees</a:t>
            </a:r>
            <a:endParaRPr lang="en-US" sz="4000" dirty="0">
              <a:solidFill>
                <a:srgbClr val="FF0000"/>
              </a:solidFill>
            </a:endParaRPr>
          </a:p>
        </p:txBody>
      </p:sp>
      <p:sp>
        <p:nvSpPr>
          <p:cNvPr id="3" name="Content Placeholder 2"/>
          <p:cNvSpPr>
            <a:spLocks noGrp="1"/>
          </p:cNvSpPr>
          <p:nvPr>
            <p:ph sz="quarter" idx="1"/>
          </p:nvPr>
        </p:nvSpPr>
        <p:spPr>
          <a:xfrm>
            <a:off x="1210234" y="1577788"/>
            <a:ext cx="10143565" cy="4599175"/>
          </a:xfrm>
        </p:spPr>
        <p:txBody>
          <a:bodyPr>
            <a:normAutofit/>
          </a:bodyPr>
          <a:lstStyle/>
          <a:p>
            <a:pPr>
              <a:lnSpc>
                <a:spcPct val="100000"/>
              </a:lnSpc>
              <a:buFont typeface="Wingdings" panose="05000000000000000000" pitchFamily="2" charset="2"/>
              <a:buChar char="Ø"/>
            </a:pPr>
            <a:r>
              <a:rPr lang="en-US" dirty="0" smtClean="0"/>
              <a:t>Great Rivers 2-1-1</a:t>
            </a:r>
          </a:p>
          <a:p>
            <a:pPr>
              <a:lnSpc>
                <a:spcPct val="150000"/>
              </a:lnSpc>
              <a:buFont typeface="Wingdings" panose="05000000000000000000" pitchFamily="2" charset="2"/>
              <a:buChar char="Ø"/>
            </a:pPr>
            <a:r>
              <a:rPr lang="en-US" dirty="0" smtClean="0"/>
              <a:t>Primary Care Providers</a:t>
            </a:r>
          </a:p>
          <a:p>
            <a:pPr>
              <a:lnSpc>
                <a:spcPct val="150000"/>
              </a:lnSpc>
              <a:buFont typeface="Wingdings" panose="05000000000000000000" pitchFamily="2" charset="2"/>
              <a:buChar char="Ø"/>
            </a:pPr>
            <a:r>
              <a:rPr lang="en-US" dirty="0" smtClean="0"/>
              <a:t>Behavioral Health Specialists</a:t>
            </a:r>
          </a:p>
          <a:p>
            <a:pPr>
              <a:lnSpc>
                <a:spcPct val="150000"/>
              </a:lnSpc>
              <a:buFont typeface="Wingdings" panose="05000000000000000000" pitchFamily="2" charset="2"/>
              <a:buChar char="Ø"/>
            </a:pPr>
            <a:r>
              <a:rPr lang="en-US" dirty="0" smtClean="0"/>
              <a:t>Employee Assistance Programs (EAP)</a:t>
            </a:r>
          </a:p>
          <a:p>
            <a:pPr>
              <a:lnSpc>
                <a:spcPct val="150000"/>
              </a:lnSpc>
              <a:buFont typeface="Wingdings" panose="05000000000000000000" pitchFamily="2" charset="2"/>
              <a:buChar char="Ø"/>
            </a:pPr>
            <a:r>
              <a:rPr lang="en-US" dirty="0" smtClean="0"/>
              <a:t>Urgent Care/Emergency Room Staff</a:t>
            </a:r>
          </a:p>
          <a:p>
            <a:pPr>
              <a:buFont typeface="Wingdings" panose="05000000000000000000" pitchFamily="2" charset="2"/>
              <a:buChar char="Ø"/>
            </a:pPr>
            <a:r>
              <a:rPr lang="en-US" dirty="0" smtClean="0"/>
              <a:t>Family members, friends, teachers, colleagues, pastors can be valuable resources too </a:t>
            </a:r>
          </a:p>
          <a:p>
            <a:pPr marL="0" indent="0">
              <a:buNone/>
            </a:pPr>
            <a:endParaRPr lang="en-US" dirty="0"/>
          </a:p>
        </p:txBody>
      </p:sp>
    </p:spTree>
    <p:extLst>
      <p:ext uri="{BB962C8B-B14F-4D97-AF65-F5344CB8AC3E}">
        <p14:creationId xmlns:p14="http://schemas.microsoft.com/office/powerpoint/2010/main" val="2267469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Discussion and questions</a:t>
            </a:r>
            <a:endParaRPr lang="en-US" sz="4000" dirty="0">
              <a:solidFill>
                <a:srgbClr val="FF0000"/>
              </a:solidFill>
            </a:endParaRPr>
          </a:p>
        </p:txBody>
      </p:sp>
    </p:spTree>
    <p:extLst>
      <p:ext uri="{BB962C8B-B14F-4D97-AF65-F5344CB8AC3E}">
        <p14:creationId xmlns:p14="http://schemas.microsoft.com/office/powerpoint/2010/main" val="2347382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Mental illness is common</a:t>
            </a:r>
            <a:endParaRPr lang="en-US" sz="4000" dirty="0">
              <a:solidFill>
                <a:srgbClr val="FF0000"/>
              </a:solidFill>
            </a:endParaRPr>
          </a:p>
        </p:txBody>
      </p:sp>
      <p:sp>
        <p:nvSpPr>
          <p:cNvPr id="3" name="Content Placeholder 2"/>
          <p:cNvSpPr>
            <a:spLocks noGrp="1"/>
          </p:cNvSpPr>
          <p:nvPr>
            <p:ph sz="quarter" idx="1"/>
          </p:nvPr>
        </p:nvSpPr>
        <p:spPr>
          <a:xfrm>
            <a:off x="838200" y="1825625"/>
            <a:ext cx="6826624" cy="4351338"/>
          </a:xfrm>
        </p:spPr>
        <p:txBody>
          <a:bodyPr>
            <a:normAutofit/>
          </a:bodyPr>
          <a:lstStyle/>
          <a:p>
            <a:pPr marL="0" indent="0">
              <a:buNone/>
            </a:pPr>
            <a:r>
              <a:rPr lang="en-US" dirty="0" smtClean="0"/>
              <a:t>Affects 17 million Americans in any given year</a:t>
            </a:r>
          </a:p>
          <a:p>
            <a:pPr lvl="2">
              <a:buFont typeface="Wingdings" panose="05000000000000000000" pitchFamily="2" charset="2"/>
              <a:buChar char="Ø"/>
            </a:pPr>
            <a:r>
              <a:rPr lang="en-US" dirty="0" smtClean="0"/>
              <a:t>  28 million in the workforce</a:t>
            </a:r>
          </a:p>
          <a:p>
            <a:pPr lvl="2">
              <a:buFont typeface="Wingdings" panose="05000000000000000000" pitchFamily="2" charset="2"/>
              <a:buChar char="Ø"/>
            </a:pPr>
            <a:r>
              <a:rPr lang="en-US" dirty="0" smtClean="0"/>
              <a:t>  #1 alcohol abuse/dependence</a:t>
            </a:r>
          </a:p>
          <a:p>
            <a:pPr lvl="2">
              <a:buFont typeface="Wingdings" panose="05000000000000000000" pitchFamily="2" charset="2"/>
              <a:buChar char="Ø"/>
            </a:pPr>
            <a:r>
              <a:rPr lang="en-US" dirty="0" smtClean="0"/>
              <a:t>  #2 major depression</a:t>
            </a:r>
          </a:p>
          <a:p>
            <a:pPr lvl="2">
              <a:buFont typeface="Wingdings" panose="05000000000000000000" pitchFamily="2" charset="2"/>
              <a:buChar char="Ø"/>
            </a:pPr>
            <a:r>
              <a:rPr lang="en-US" dirty="0" smtClean="0"/>
              <a:t>  #3 social phobia/anxiety disorder</a:t>
            </a:r>
          </a:p>
          <a:p>
            <a:pPr lvl="2">
              <a:buFont typeface="Wingdings" panose="05000000000000000000" pitchFamily="2" charset="2"/>
              <a:buChar char="Ø"/>
            </a:pPr>
            <a:r>
              <a:rPr lang="en-US" dirty="0" smtClean="0"/>
              <a:t>  38% experience two within one year</a:t>
            </a:r>
          </a:p>
          <a:p>
            <a:pPr marL="0" indent="0">
              <a:buNone/>
            </a:pPr>
            <a:endParaRPr lang="en-US" dirty="0" smtClean="0"/>
          </a:p>
          <a:p>
            <a:pPr marL="0" indent="0">
              <a:buNone/>
            </a:pPr>
            <a:r>
              <a:rPr lang="en-US" dirty="0" smtClean="0"/>
              <a:t>What is mental illness?</a:t>
            </a:r>
          </a:p>
          <a:p>
            <a:pPr lvl="2">
              <a:buFont typeface="Wingdings" panose="05000000000000000000" pitchFamily="2" charset="2"/>
              <a:buChar char="Ø"/>
            </a:pPr>
            <a:r>
              <a:rPr lang="en-US" dirty="0" smtClean="0"/>
              <a:t>  Conditions that involve thinking, mood and behavior</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087" y="1402658"/>
            <a:ext cx="3515216" cy="4572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455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793"/>
          </a:xfrm>
        </p:spPr>
        <p:txBody>
          <a:bodyPr>
            <a:normAutofit/>
          </a:bodyPr>
          <a:lstStyle/>
          <a:p>
            <a:r>
              <a:rPr lang="en-US" sz="4000" dirty="0" smtClean="0">
                <a:solidFill>
                  <a:srgbClr val="FF0000"/>
                </a:solidFill>
              </a:rPr>
              <a:t>CONTINUUM</a:t>
            </a:r>
            <a:endParaRPr lang="en-US" sz="4000" dirty="0">
              <a:solidFill>
                <a:srgbClr val="FF0000"/>
              </a:solidFill>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t="6390"/>
          <a:stretch/>
        </p:blipFill>
        <p:spPr>
          <a:xfrm>
            <a:off x="2471230" y="1416424"/>
            <a:ext cx="7249537" cy="4333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4297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The Good News</a:t>
            </a:r>
            <a:endParaRPr lang="en-US" sz="4000" dirty="0">
              <a:solidFill>
                <a:srgbClr val="FF0000"/>
              </a:solidFill>
            </a:endParaRPr>
          </a:p>
        </p:txBody>
      </p:sp>
      <p:sp>
        <p:nvSpPr>
          <p:cNvPr id="3" name="Content Placeholder 2"/>
          <p:cNvSpPr>
            <a:spLocks noGrp="1"/>
          </p:cNvSpPr>
          <p:nvPr>
            <p:ph sz="quarter" idx="1"/>
          </p:nvPr>
        </p:nvSpPr>
        <p:spPr>
          <a:xfrm>
            <a:off x="1407458" y="1825625"/>
            <a:ext cx="9946341" cy="4351338"/>
          </a:xfrm>
        </p:spPr>
        <p:txBody>
          <a:bodyPr/>
          <a:lstStyle/>
          <a:p>
            <a:pPr>
              <a:lnSpc>
                <a:spcPct val="100000"/>
              </a:lnSpc>
              <a:buFont typeface="Wingdings" panose="05000000000000000000" pitchFamily="2" charset="2"/>
              <a:buChar char="Ø"/>
            </a:pPr>
            <a:r>
              <a:rPr lang="en-US" dirty="0" smtClean="0"/>
              <a:t>Mental illnesses are treatable.</a:t>
            </a:r>
          </a:p>
          <a:p>
            <a:pPr>
              <a:lnSpc>
                <a:spcPct val="100000"/>
              </a:lnSpc>
              <a:buFont typeface="Wingdings" panose="05000000000000000000" pitchFamily="2" charset="2"/>
              <a:buChar char="Ø"/>
            </a:pPr>
            <a:endParaRPr lang="en-US" dirty="0" smtClean="0"/>
          </a:p>
          <a:p>
            <a:pPr>
              <a:lnSpc>
                <a:spcPct val="100000"/>
              </a:lnSpc>
              <a:buFont typeface="Wingdings" panose="05000000000000000000" pitchFamily="2" charset="2"/>
              <a:buChar char="Ø"/>
            </a:pPr>
            <a:r>
              <a:rPr lang="en-US" dirty="0" smtClean="0"/>
              <a:t>Treatments, medications and other strategies are available.</a:t>
            </a:r>
          </a:p>
          <a:p>
            <a:pPr>
              <a:lnSpc>
                <a:spcPct val="100000"/>
              </a:lnSpc>
              <a:buFont typeface="Wingdings" panose="05000000000000000000" pitchFamily="2" charset="2"/>
              <a:buChar char="Ø"/>
            </a:pPr>
            <a:endParaRPr lang="en-US" dirty="0" smtClean="0"/>
          </a:p>
          <a:p>
            <a:pPr>
              <a:lnSpc>
                <a:spcPct val="100000"/>
              </a:lnSpc>
              <a:buFont typeface="Wingdings" panose="05000000000000000000" pitchFamily="2" charset="2"/>
              <a:buChar char="Ø"/>
            </a:pPr>
            <a:r>
              <a:rPr lang="en-US" dirty="0" smtClean="0"/>
              <a:t>People with mental illnesses recover and go on to live normal and productive lives.</a:t>
            </a:r>
            <a:endParaRPr lang="en-US" dirty="0"/>
          </a:p>
        </p:txBody>
      </p:sp>
    </p:spTree>
    <p:extLst>
      <p:ext uri="{BB962C8B-B14F-4D97-AF65-F5344CB8AC3E}">
        <p14:creationId xmlns:p14="http://schemas.microsoft.com/office/powerpoint/2010/main" val="2116771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FF0000"/>
                </a:solidFill>
              </a:rPr>
              <a:t>Why is this important in the workplace?</a:t>
            </a:r>
            <a:endParaRPr lang="en-US" sz="4000" dirty="0">
              <a:solidFill>
                <a:srgbClr val="FF0000"/>
              </a:solidFill>
            </a:endParaRPr>
          </a:p>
        </p:txBody>
      </p:sp>
      <p:sp>
        <p:nvSpPr>
          <p:cNvPr id="5" name="Content Placeholder 4"/>
          <p:cNvSpPr>
            <a:spLocks noGrp="1"/>
          </p:cNvSpPr>
          <p:nvPr>
            <p:ph sz="quarter" idx="1"/>
          </p:nvPr>
        </p:nvSpPr>
        <p:spPr>
          <a:xfrm>
            <a:off x="986118" y="1600200"/>
            <a:ext cx="9580282" cy="2227729"/>
          </a:xfrm>
        </p:spPr>
        <p:txBody>
          <a:bodyPr/>
          <a:lstStyle/>
          <a:p>
            <a:pPr marL="0" indent="0">
              <a:lnSpc>
                <a:spcPct val="150000"/>
              </a:lnSpc>
              <a:buNone/>
            </a:pPr>
            <a:r>
              <a:rPr lang="en-US" dirty="0" smtClean="0"/>
              <a:t>Work is integral to one’s self worth.</a:t>
            </a:r>
          </a:p>
          <a:p>
            <a:pPr marL="0" indent="0">
              <a:lnSpc>
                <a:spcPct val="100000"/>
              </a:lnSpc>
              <a:buNone/>
            </a:pPr>
            <a:r>
              <a:rPr lang="en-US" b="1" i="1" dirty="0" smtClean="0">
                <a:solidFill>
                  <a:schemeClr val="accent6">
                    <a:lumMod val="75000"/>
                  </a:schemeClr>
                </a:solidFill>
              </a:rPr>
              <a:t>Finding and belonging to a mental health friendly workplace is of great significance to people who have experienced mental illness.</a:t>
            </a:r>
            <a:endParaRPr lang="en-US" b="1" i="1" dirty="0">
              <a:solidFill>
                <a:schemeClr val="accent6">
                  <a:lumMod val="75000"/>
                </a:schemeClr>
              </a:solidFill>
            </a:endParaRPr>
          </a:p>
        </p:txBody>
      </p:sp>
    </p:spTree>
    <p:extLst>
      <p:ext uri="{BB962C8B-B14F-4D97-AF65-F5344CB8AC3E}">
        <p14:creationId xmlns:p14="http://schemas.microsoft.com/office/powerpoint/2010/main" val="100593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283603"/>
            <a:ext cx="9956800" cy="1143000"/>
          </a:xfrm>
        </p:spPr>
        <p:txBody>
          <a:bodyPr>
            <a:normAutofit/>
          </a:bodyPr>
          <a:lstStyle/>
          <a:p>
            <a:r>
              <a:rPr lang="en-US" sz="4000" dirty="0" smtClean="0">
                <a:solidFill>
                  <a:srgbClr val="FF0000"/>
                </a:solidFill>
              </a:rPr>
              <a:t>Why Many </a:t>
            </a:r>
            <a:r>
              <a:rPr lang="en-US" sz="4000" b="1" dirty="0" smtClean="0">
                <a:solidFill>
                  <a:srgbClr val="FF0000"/>
                </a:solidFill>
              </a:rPr>
              <a:t>DO NOT</a:t>
            </a:r>
            <a:r>
              <a:rPr lang="en-US" sz="4000" dirty="0" smtClean="0">
                <a:solidFill>
                  <a:srgbClr val="FF0000"/>
                </a:solidFill>
              </a:rPr>
              <a:t> seek treatment</a:t>
            </a:r>
            <a:endParaRPr lang="en-US" sz="4000" dirty="0">
              <a:solidFill>
                <a:srgbClr val="FF0000"/>
              </a:solidFill>
            </a:endParaRPr>
          </a:p>
        </p:txBody>
      </p:sp>
      <p:sp>
        <p:nvSpPr>
          <p:cNvPr id="3" name="Content Placeholder 2"/>
          <p:cNvSpPr>
            <a:spLocks noGrp="1"/>
          </p:cNvSpPr>
          <p:nvPr>
            <p:ph sz="quarter" idx="1"/>
          </p:nvPr>
        </p:nvSpPr>
        <p:spPr/>
        <p:txBody>
          <a:bodyPr/>
          <a:lstStyle/>
          <a:p>
            <a:pPr lvl="1">
              <a:lnSpc>
                <a:spcPct val="150000"/>
              </a:lnSpc>
              <a:buFont typeface="Wingdings" panose="05000000000000000000" pitchFamily="2" charset="2"/>
              <a:buChar char="Ø"/>
            </a:pPr>
            <a:r>
              <a:rPr lang="en-US" dirty="0" smtClean="0"/>
              <a:t>Cost</a:t>
            </a:r>
          </a:p>
          <a:p>
            <a:pPr lvl="1">
              <a:lnSpc>
                <a:spcPct val="150000"/>
              </a:lnSpc>
              <a:buFont typeface="Wingdings" panose="05000000000000000000" pitchFamily="2" charset="2"/>
              <a:buChar char="Ø"/>
            </a:pPr>
            <a:r>
              <a:rPr lang="en-US" dirty="0" smtClean="0"/>
              <a:t>Fear</a:t>
            </a:r>
          </a:p>
          <a:p>
            <a:pPr lvl="1">
              <a:lnSpc>
                <a:spcPct val="150000"/>
              </a:lnSpc>
              <a:buFont typeface="Wingdings" panose="05000000000000000000" pitchFamily="2" charset="2"/>
              <a:buChar char="Ø"/>
            </a:pPr>
            <a:r>
              <a:rPr lang="en-US" dirty="0" smtClean="0"/>
              <a:t>Not knowing where to go for services</a:t>
            </a:r>
          </a:p>
          <a:p>
            <a:pPr lvl="1">
              <a:lnSpc>
                <a:spcPct val="150000"/>
              </a:lnSpc>
              <a:buFont typeface="Wingdings" panose="05000000000000000000" pitchFamily="2" charset="2"/>
              <a:buChar char="Ø"/>
            </a:pPr>
            <a:r>
              <a:rPr lang="en-US" dirty="0" smtClean="0"/>
              <a:t>Concern about confidentiality</a:t>
            </a:r>
          </a:p>
          <a:p>
            <a:pPr lvl="1">
              <a:lnSpc>
                <a:spcPct val="150000"/>
              </a:lnSpc>
              <a:buFont typeface="Wingdings" panose="05000000000000000000" pitchFamily="2" charset="2"/>
              <a:buChar char="Ø"/>
            </a:pPr>
            <a:r>
              <a:rPr lang="en-US" dirty="0" smtClean="0"/>
              <a:t>Opinions of neighbors, employers, co-workers and their community</a:t>
            </a:r>
            <a:endParaRPr lang="en-US" dirty="0"/>
          </a:p>
        </p:txBody>
      </p:sp>
    </p:spTree>
    <p:extLst>
      <p:ext uri="{BB962C8B-B14F-4D97-AF65-F5344CB8AC3E}">
        <p14:creationId xmlns:p14="http://schemas.microsoft.com/office/powerpoint/2010/main" val="48950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STIGMA</a:t>
            </a:r>
            <a:r>
              <a:rPr lang="en-US" sz="4000" dirty="0" smtClean="0">
                <a:solidFill>
                  <a:srgbClr val="FF0000"/>
                </a:solidFill>
              </a:rPr>
              <a:t>: An </a:t>
            </a:r>
            <a:r>
              <a:rPr lang="en-US" sz="4000" dirty="0">
                <a:solidFill>
                  <a:srgbClr val="FF0000"/>
                </a:solidFill>
              </a:rPr>
              <a:t>AURA of shame and </a:t>
            </a:r>
            <a:r>
              <a:rPr lang="en-US" sz="4000" dirty="0" smtClean="0">
                <a:solidFill>
                  <a:srgbClr val="FF0000"/>
                </a:solidFill>
              </a:rPr>
              <a:t>blame</a:t>
            </a:r>
            <a:endParaRPr lang="en-US" sz="4000" dirty="0">
              <a:solidFill>
                <a:srgbClr val="FF0000"/>
              </a:solidFill>
            </a:endParaRPr>
          </a:p>
        </p:txBody>
      </p:sp>
      <p:sp>
        <p:nvSpPr>
          <p:cNvPr id="4" name="Content Placeholder 3"/>
          <p:cNvSpPr>
            <a:spLocks noGrp="1"/>
          </p:cNvSpPr>
          <p:nvPr>
            <p:ph sz="quarter" idx="1"/>
          </p:nvPr>
        </p:nvSpPr>
        <p:spPr>
          <a:xfrm>
            <a:off x="1129553" y="1837765"/>
            <a:ext cx="7377953" cy="3989574"/>
          </a:xfrm>
        </p:spPr>
        <p:txBody>
          <a:bodyPr/>
          <a:lstStyle/>
          <a:p>
            <a:pPr>
              <a:lnSpc>
                <a:spcPct val="150000"/>
              </a:lnSpc>
              <a:buFont typeface="Wingdings" panose="05000000000000000000" pitchFamily="2" charset="2"/>
              <a:buChar char="Ø"/>
            </a:pPr>
            <a:r>
              <a:rPr lang="en-US" dirty="0" smtClean="0"/>
              <a:t>A barrier to well being and a full life</a:t>
            </a:r>
          </a:p>
          <a:p>
            <a:pPr>
              <a:lnSpc>
                <a:spcPct val="150000"/>
              </a:lnSpc>
              <a:buFont typeface="Wingdings" panose="05000000000000000000" pitchFamily="2" charset="2"/>
              <a:buChar char="Ø"/>
            </a:pPr>
            <a:r>
              <a:rPr lang="en-US" dirty="0" smtClean="0"/>
              <a:t>Holds applicants back</a:t>
            </a:r>
          </a:p>
          <a:p>
            <a:pPr>
              <a:lnSpc>
                <a:spcPct val="150000"/>
              </a:lnSpc>
              <a:buFont typeface="Wingdings" panose="05000000000000000000" pitchFamily="2" charset="2"/>
              <a:buChar char="Ø"/>
            </a:pPr>
            <a:r>
              <a:rPr lang="en-US" dirty="0" smtClean="0"/>
              <a:t>Deters one from seeking help</a:t>
            </a:r>
          </a:p>
          <a:p>
            <a:pPr>
              <a:lnSpc>
                <a:spcPct val="150000"/>
              </a:lnSpc>
              <a:buFont typeface="Wingdings" panose="05000000000000000000" pitchFamily="2" charset="2"/>
              <a:buChar char="Ø"/>
            </a:pPr>
            <a:r>
              <a:rPr lang="en-US" dirty="0" smtClean="0"/>
              <a:t>Causes discomfort for returning employees</a:t>
            </a:r>
            <a:endParaRPr lang="en-US" dirty="0"/>
          </a:p>
        </p:txBody>
      </p:sp>
    </p:spTree>
    <p:extLst>
      <p:ext uri="{BB962C8B-B14F-4D97-AF65-F5344CB8AC3E}">
        <p14:creationId xmlns:p14="http://schemas.microsoft.com/office/powerpoint/2010/main" val="327552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9956800" cy="1643809"/>
          </a:xfrm>
        </p:spPr>
        <p:txBody>
          <a:bodyPr>
            <a:noAutofit/>
          </a:bodyPr>
          <a:lstStyle/>
          <a:p>
            <a:r>
              <a:rPr lang="en-US" sz="4000" dirty="0" smtClean="0">
                <a:solidFill>
                  <a:srgbClr val="FF0000"/>
                </a:solidFill>
              </a:rPr>
              <a:t>Having a Mental Health-Friendly Workplace</a:t>
            </a:r>
            <a:endParaRPr lang="en-US" sz="4000" dirty="0">
              <a:solidFill>
                <a:srgbClr val="FF0000"/>
              </a:solidFill>
            </a:endParaRPr>
          </a:p>
        </p:txBody>
      </p:sp>
      <p:sp>
        <p:nvSpPr>
          <p:cNvPr id="3" name="Content Placeholder 2"/>
          <p:cNvSpPr>
            <a:spLocks noGrp="1"/>
          </p:cNvSpPr>
          <p:nvPr>
            <p:ph sz="quarter" idx="1"/>
          </p:nvPr>
        </p:nvSpPr>
        <p:spPr>
          <a:xfrm>
            <a:off x="838200" y="2223247"/>
            <a:ext cx="5141259" cy="3953716"/>
          </a:xfrm>
        </p:spPr>
        <p:txBody>
          <a:bodyPr>
            <a:normAutofit/>
          </a:bodyPr>
          <a:lstStyle/>
          <a:p>
            <a:pPr marL="0" indent="0">
              <a:buNone/>
            </a:pPr>
            <a:r>
              <a:rPr lang="en-US" dirty="0" smtClean="0"/>
              <a:t>Caring about policies and practices bring:</a:t>
            </a:r>
          </a:p>
          <a:p>
            <a:pPr lvl="1">
              <a:buFont typeface="Wingdings" panose="05000000000000000000" pitchFamily="2" charset="2"/>
              <a:buChar char="Ø"/>
            </a:pPr>
            <a:r>
              <a:rPr lang="en-US" dirty="0" smtClean="0"/>
              <a:t>Higher productivity and motivation</a:t>
            </a:r>
          </a:p>
          <a:p>
            <a:pPr lvl="1">
              <a:buFont typeface="Wingdings" panose="05000000000000000000" pitchFamily="2" charset="2"/>
              <a:buChar char="Ø"/>
            </a:pPr>
            <a:r>
              <a:rPr lang="en-US" dirty="0" smtClean="0"/>
              <a:t>Reduced absenteeism</a:t>
            </a:r>
          </a:p>
          <a:p>
            <a:pPr lvl="1">
              <a:buFont typeface="Wingdings" panose="05000000000000000000" pitchFamily="2" charset="2"/>
              <a:buChar char="Ø"/>
            </a:pPr>
            <a:r>
              <a:rPr lang="en-US" dirty="0" smtClean="0"/>
              <a:t>Health insurance cost containment</a:t>
            </a:r>
          </a:p>
          <a:p>
            <a:pPr lvl="1">
              <a:buFont typeface="Wingdings" panose="05000000000000000000" pitchFamily="2" charset="2"/>
              <a:buChar char="Ø"/>
            </a:pPr>
            <a:r>
              <a:rPr lang="en-US" dirty="0" smtClean="0"/>
              <a:t>Loyalty and retention</a:t>
            </a:r>
          </a:p>
          <a:p>
            <a:pPr lvl="1">
              <a:buFont typeface="Wingdings" panose="05000000000000000000" pitchFamily="2" charset="2"/>
              <a:buChar char="Ø"/>
            </a:pPr>
            <a:r>
              <a:rPr lang="en-US" dirty="0" smtClean="0"/>
              <a:t>Diversity, acceptance, and respect in the workplace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982" y="1572986"/>
            <a:ext cx="3524742" cy="4572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75944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1400</TotalTime>
  <Words>966</Words>
  <Application>Microsoft Office PowerPoint</Application>
  <PresentationFormat>Custom</PresentationFormat>
  <Paragraphs>135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A Mental Health-Friendly Workplace</vt:lpstr>
      <vt:lpstr>GOAL &amp; OBJECTIVES</vt:lpstr>
      <vt:lpstr>Mental illness is common</vt:lpstr>
      <vt:lpstr>CONTINUUM</vt:lpstr>
      <vt:lpstr>The Good News</vt:lpstr>
      <vt:lpstr>Why is this important in the workplace?</vt:lpstr>
      <vt:lpstr>Why Many DO NOT seek treatment</vt:lpstr>
      <vt:lpstr>STIGMA: An AURA of shame and blame</vt:lpstr>
      <vt:lpstr>Having a Mental Health-Friendly Workplace</vt:lpstr>
      <vt:lpstr>HANDOUT on Common Mental Illness</vt:lpstr>
      <vt:lpstr>More Handouts</vt:lpstr>
      <vt:lpstr>As a Manager or Supervisor</vt:lpstr>
      <vt:lpstr>Know Your Policy and Practices</vt:lpstr>
      <vt:lpstr>The ADA protects those with disability</vt:lpstr>
      <vt:lpstr>Reasonable accommodation</vt:lpstr>
      <vt:lpstr>What can a supervisor do?</vt:lpstr>
      <vt:lpstr>Behaviors that signal distress</vt:lpstr>
      <vt:lpstr>Behaviors that signal distress</vt:lpstr>
      <vt:lpstr>The Campaign to Change Direction</vt:lpstr>
      <vt:lpstr>What else can a manager do?</vt:lpstr>
      <vt:lpstr>Suggestions on how to start the conversation</vt:lpstr>
      <vt:lpstr>Suggestions on how to start the conversation</vt:lpstr>
      <vt:lpstr>Common Resources for Employees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Mental Health-Friendly Workplace</dc:title>
  <dc:creator>tpulvermacher</dc:creator>
  <cp:lastModifiedBy>Sprain, Sherry L</cp:lastModifiedBy>
  <cp:revision>23</cp:revision>
  <dcterms:created xsi:type="dcterms:W3CDTF">2015-05-06T18:32:20Z</dcterms:created>
  <dcterms:modified xsi:type="dcterms:W3CDTF">2015-11-23T23:29:58Z</dcterms:modified>
</cp:coreProperties>
</file>